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78" r:id="rId2"/>
    <p:sldId id="279" r:id="rId3"/>
    <p:sldId id="277" r:id="rId4"/>
    <p:sldId id="281" r:id="rId5"/>
    <p:sldId id="282" r:id="rId6"/>
    <p:sldId id="280" r:id="rId7"/>
    <p:sldId id="283" r:id="rId8"/>
    <p:sldId id="284" r:id="rId9"/>
    <p:sldId id="285" r:id="rId10"/>
    <p:sldId id="287" r:id="rId11"/>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4"/>
    <p:restoredTop sz="86395"/>
  </p:normalViewPr>
  <p:slideViewPr>
    <p:cSldViewPr snapToGrid="0" snapToObjects="1">
      <p:cViewPr varScale="1">
        <p:scale>
          <a:sx n="57" d="100"/>
          <a:sy n="57" d="100"/>
        </p:scale>
        <p:origin x="854"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E0CF55-2418-49FC-8F9A-27981790BB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3416D52-1CAE-4BF3-B5C0-20562FE98E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DF2E22-518C-415F-B5E2-9F3B7B0EA78B}" type="datetimeFigureOut">
              <a:rPr lang="en-GB" smtClean="0"/>
              <a:t>19/12/2023</a:t>
            </a:fld>
            <a:endParaRPr lang="en-GB"/>
          </a:p>
        </p:txBody>
      </p:sp>
      <p:sp>
        <p:nvSpPr>
          <p:cNvPr id="4" name="Footer Placeholder 3">
            <a:extLst>
              <a:ext uri="{FF2B5EF4-FFF2-40B4-BE49-F238E27FC236}">
                <a16:creationId xmlns:a16="http://schemas.microsoft.com/office/drawing/2014/main" id="{EC17AFFA-265F-4AEF-9A9A-12C6B6C3A9C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D36994-1B68-490F-894E-F631F3967A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B98D3E-5647-46D0-9CAF-0775109B72E9}" type="slidenum">
              <a:rPr lang="en-GB" smtClean="0"/>
              <a:t>‹#›</a:t>
            </a:fld>
            <a:endParaRPr lang="en-GB"/>
          </a:p>
        </p:txBody>
      </p:sp>
    </p:spTree>
    <p:extLst>
      <p:ext uri="{BB962C8B-B14F-4D97-AF65-F5344CB8AC3E}">
        <p14:creationId xmlns:p14="http://schemas.microsoft.com/office/powerpoint/2010/main" val="34642039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DD8AA-EFCD-4049-B290-2AD84D79EB78}" type="datetimeFigureOut">
              <a:rPr lang="en-GB" smtClean="0"/>
              <a:t>19/12/2023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230F0-8B93-9541-A11C-5C07D4A256AD}" type="slidenum">
              <a:rPr lang="en-GB" smtClean="0"/>
              <a:t>‹#›</a:t>
            </a:fld>
            <a:endParaRPr lang="en-GB"/>
          </a:p>
        </p:txBody>
      </p:sp>
    </p:spTree>
    <p:extLst>
      <p:ext uri="{BB962C8B-B14F-4D97-AF65-F5344CB8AC3E}">
        <p14:creationId xmlns:p14="http://schemas.microsoft.com/office/powerpoint/2010/main" val="2121973096"/>
      </p:ext>
    </p:extLst>
  </p:cSld>
  <p:clrMap bg1="lt1" tx1="dk1" bg2="lt2" tx2="dk2" accent1="accent1" accent2="accent2" accent3="accent3" accent4="accent4" accent5="accent5" accent6="accent6" hlink="hlink" folHlink="folHlink"/>
  <p:hf hdr="0" ftr="0" dt="0"/>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F230F0-8B93-9541-A11C-5C07D4A256AD}" type="slidenum">
              <a:rPr lang="en-GB" smtClean="0"/>
              <a:t>1</a:t>
            </a:fld>
            <a:endParaRPr lang="en-GB"/>
          </a:p>
        </p:txBody>
      </p:sp>
    </p:spTree>
    <p:extLst>
      <p:ext uri="{BB962C8B-B14F-4D97-AF65-F5344CB8AC3E}">
        <p14:creationId xmlns:p14="http://schemas.microsoft.com/office/powerpoint/2010/main" val="105930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6732674" y="9424774"/>
            <a:ext cx="3142857" cy="671429"/>
          </a:xfrm>
          <a:prstGeom prst="rect">
            <a:avLst/>
          </a:prstGeom>
        </p:spPr>
      </p:pic>
    </p:spTree>
    <p:extLst>
      <p:ext uri="{BB962C8B-B14F-4D97-AF65-F5344CB8AC3E}">
        <p14:creationId xmlns:p14="http://schemas.microsoft.com/office/powerpoint/2010/main" val="285536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665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544882" y="1451654"/>
            <a:ext cx="6613157" cy="1572221"/>
          </a:xfrm>
          <a:prstGeom prst="rect">
            <a:avLst/>
          </a:prstGeom>
        </p:spPr>
        <p:txBody>
          <a:bodyPr anchor="b"/>
          <a:lstStyle>
            <a:lvl1pPr>
              <a:defRPr sz="48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7774782" y="1451653"/>
            <a:ext cx="9968337" cy="7783787"/>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544882" y="3219268"/>
            <a:ext cx="6613157" cy="601617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GB"/>
              <a:t>Click to edit Master text styles</a:t>
            </a:r>
          </a:p>
        </p:txBody>
      </p:sp>
    </p:spTree>
    <p:extLst>
      <p:ext uri="{BB962C8B-B14F-4D97-AF65-F5344CB8AC3E}">
        <p14:creationId xmlns:p14="http://schemas.microsoft.com/office/powerpoint/2010/main" val="278299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7774782" y="1451655"/>
            <a:ext cx="9968337" cy="7783785"/>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544882" y="1451654"/>
            <a:ext cx="6613157" cy="1572221"/>
          </a:xfrm>
          <a:prstGeom prst="rect">
            <a:avLst/>
          </a:prstGeom>
        </p:spPr>
        <p:txBody>
          <a:bodyPr anchor="b"/>
          <a:lstStyle>
            <a:lvl1pPr>
              <a:defRPr sz="48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544882" y="3219268"/>
            <a:ext cx="6613157" cy="601617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GB"/>
              <a:t>Click to edit Master text styles</a:t>
            </a:r>
          </a:p>
        </p:txBody>
      </p:sp>
    </p:spTree>
    <p:extLst>
      <p:ext uri="{BB962C8B-B14F-4D97-AF65-F5344CB8AC3E}">
        <p14:creationId xmlns:p14="http://schemas.microsoft.com/office/powerpoint/2010/main" val="1819975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6732674" y="9426134"/>
            <a:ext cx="3142857" cy="671429"/>
          </a:xfrm>
          <a:prstGeom prst="rect">
            <a:avLst/>
          </a:prstGeom>
        </p:spPr>
      </p:pic>
    </p:spTree>
    <p:extLst>
      <p:ext uri="{BB962C8B-B14F-4D97-AF65-F5344CB8AC3E}">
        <p14:creationId xmlns:p14="http://schemas.microsoft.com/office/powerpoint/2010/main" val="239329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6732674" y="9424774"/>
            <a:ext cx="3142857" cy="671429"/>
          </a:xfrm>
          <a:prstGeom prst="rect">
            <a:avLst/>
          </a:prstGeom>
        </p:spPr>
      </p:pic>
    </p:spTree>
    <p:extLst>
      <p:ext uri="{BB962C8B-B14F-4D97-AF65-F5344CB8AC3E}">
        <p14:creationId xmlns:p14="http://schemas.microsoft.com/office/powerpoint/2010/main" val="297593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accent5"/>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6732674" y="9426134"/>
            <a:ext cx="3142857" cy="671429"/>
          </a:xfrm>
          <a:prstGeom prst="rect">
            <a:avLst/>
          </a:prstGeom>
        </p:spPr>
      </p:pic>
    </p:spTree>
    <p:extLst>
      <p:ext uri="{BB962C8B-B14F-4D97-AF65-F5344CB8AC3E}">
        <p14:creationId xmlns:p14="http://schemas.microsoft.com/office/powerpoint/2010/main" val="141169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900946"/>
            <a:ext cx="18288000" cy="72582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5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544881" y="2346960"/>
            <a:ext cx="17198238" cy="3441258"/>
          </a:xfrm>
          <a:prstGeom prst="rect">
            <a:avLst/>
          </a:prstGeom>
        </p:spPr>
        <p:txBody>
          <a:bodyPr anchor="b"/>
          <a:lstStyle>
            <a:lvl1pPr algn="ctr">
              <a:defRPr sz="9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544881" y="5926332"/>
            <a:ext cx="17198238" cy="2790948"/>
          </a:xfrm>
        </p:spPr>
        <p:txBody>
          <a:bodyPr/>
          <a:lstStyle>
            <a:lvl1pPr marL="0" indent="0" algn="ctr">
              <a:buNone/>
              <a:defRPr sz="3600">
                <a:solidFill>
                  <a:schemeClr val="bg1"/>
                </a:solidFill>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544881" y="582460"/>
            <a:ext cx="7759221" cy="71723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016716" y="9374149"/>
            <a:ext cx="1772744" cy="7512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043911" y="9336405"/>
            <a:ext cx="756084" cy="7611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2811956" y="9378894"/>
            <a:ext cx="2779533" cy="700533"/>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6732674" y="9426134"/>
            <a:ext cx="3142857" cy="671429"/>
          </a:xfrm>
          <a:prstGeom prst="rect">
            <a:avLst/>
          </a:prstGeom>
        </p:spPr>
      </p:pic>
    </p:spTree>
    <p:extLst>
      <p:ext uri="{BB962C8B-B14F-4D97-AF65-F5344CB8AC3E}">
        <p14:creationId xmlns:p14="http://schemas.microsoft.com/office/powerpoint/2010/main" val="209810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544881" y="1451654"/>
            <a:ext cx="17179188" cy="4980345"/>
          </a:xfrm>
          <a:prstGeom prst="rect">
            <a:avLst/>
          </a:prstGeom>
        </p:spPr>
        <p:txBody>
          <a:bodyPr anchor="b"/>
          <a:lstStyle>
            <a:lvl1pPr>
              <a:defRPr sz="9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544881" y="6472479"/>
            <a:ext cx="17179188" cy="283916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10484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544881" y="1451654"/>
            <a:ext cx="17198238" cy="1988345"/>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37635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544881" y="1451654"/>
            <a:ext cx="17198238" cy="1459488"/>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544881" y="3268131"/>
            <a:ext cx="8428452" cy="60739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9295878" y="3268131"/>
            <a:ext cx="8447241" cy="60739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5200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540118" y="3268131"/>
            <a:ext cx="8418668" cy="1029387"/>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540118" y="4503999"/>
            <a:ext cx="8418668" cy="48381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9295878" y="3268131"/>
            <a:ext cx="8452005" cy="1029387"/>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9295878" y="4503999"/>
            <a:ext cx="8452005" cy="48381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544881" y="1451654"/>
            <a:ext cx="17198238" cy="1459488"/>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283094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544881" y="1451654"/>
            <a:ext cx="17198238" cy="1459488"/>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3526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544881" y="3759413"/>
            <a:ext cx="17198238" cy="556746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544881" y="1451654"/>
            <a:ext cx="17198238" cy="1988345"/>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9704541"/>
            <a:ext cx="18288000" cy="582459"/>
          </a:xfrm>
          <a:prstGeom prst="rect">
            <a:avLst/>
          </a:prstGeom>
        </p:spPr>
      </p:pic>
    </p:spTree>
    <p:extLst>
      <p:ext uri="{BB962C8B-B14F-4D97-AF65-F5344CB8AC3E}">
        <p14:creationId xmlns:p14="http://schemas.microsoft.com/office/powerpoint/2010/main" val="263664315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51" r:id="rId5"/>
    <p:sldLayoutId id="2147483650" r:id="rId6"/>
    <p:sldLayoutId id="2147483652" r:id="rId7"/>
    <p:sldLayoutId id="2147483653" r:id="rId8"/>
    <p:sldLayoutId id="2147483654" r:id="rId9"/>
    <p:sldLayoutId id="2147483655" r:id="rId10"/>
    <p:sldLayoutId id="2147483656" r:id="rId11"/>
    <p:sldLayoutId id="2147483657" r:id="rId12"/>
    <p:sldLayoutId id="2147483661" r:id="rId13"/>
  </p:sldLayoutIdLst>
  <p:hf hdr="0" ftr="0" dt="0"/>
  <p:txStyles>
    <p:title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bristol.ac.uk/media-library/sites/cmm/migrated/documents/4-concepts-sample.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544881" y="4047563"/>
            <a:ext cx="17198238" cy="2454837"/>
          </a:xfrm>
        </p:spPr>
        <p:txBody>
          <a:bodyPr>
            <a:normAutofit fontScale="90000"/>
          </a:bodyPr>
          <a:lstStyle/>
          <a:p>
            <a:br>
              <a:rPr lang="en-GB" sz="6600" dirty="0"/>
            </a:br>
            <a:r>
              <a:rPr lang="en-GB" sz="6600" dirty="0"/>
              <a:t>A comparison of fixed and random effects using Stata</a:t>
            </a:r>
            <a:endParaRPr lang="en-GB" sz="6600" b="0" dirty="0"/>
          </a:p>
        </p:txBody>
      </p:sp>
    </p:spTree>
    <p:extLst>
      <p:ext uri="{BB962C8B-B14F-4D97-AF65-F5344CB8AC3E}">
        <p14:creationId xmlns:p14="http://schemas.microsoft.com/office/powerpoint/2010/main" val="3130951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D9492E7-1346-47CD-83B4-1A16114B3C2A}"/>
              </a:ext>
            </a:extLst>
          </p:cNvPr>
          <p:cNvSpPr>
            <a:spLocks noGrp="1"/>
          </p:cNvSpPr>
          <p:nvPr>
            <p:ph type="subTitle" idx="1"/>
          </p:nvPr>
        </p:nvSpPr>
        <p:spPr>
          <a:xfrm>
            <a:off x="328612" y="2214563"/>
            <a:ext cx="17573625" cy="7058025"/>
          </a:xfrm>
        </p:spPr>
        <p:txBody>
          <a:bodyPr>
            <a:normAutofit fontScale="92500" lnSpcReduction="10000"/>
          </a:bodyPr>
          <a:lstStyle/>
          <a:p>
            <a:pPr algn="l"/>
            <a:r>
              <a:rPr lang="en-GB" sz="3600" dirty="0"/>
              <a:t>Allison, P.D. (2009) </a:t>
            </a:r>
            <a:r>
              <a:rPr lang="en-GB" sz="3600" i="1" dirty="0"/>
              <a:t>Fixed Effects Regression Models</a:t>
            </a:r>
            <a:r>
              <a:rPr lang="en-GB" sz="3600" dirty="0"/>
              <a:t>. vol. 160. SAGE publications</a:t>
            </a:r>
          </a:p>
          <a:p>
            <a:pPr algn="l"/>
            <a:r>
              <a:rPr lang="en-GB" sz="3600" dirty="0"/>
              <a:t>Bell, A., Fairbrother, M., and Jones, K. (2019) ‘Fixed and Random Effects Models: Making an Informed Choice’. </a:t>
            </a:r>
            <a:r>
              <a:rPr lang="en-GB" sz="3600" i="1" dirty="0"/>
              <a:t>Quality &amp; Quantity</a:t>
            </a:r>
            <a:r>
              <a:rPr lang="en-GB" sz="3600" dirty="0"/>
              <a:t> 53 (2), 1051–1074</a:t>
            </a:r>
          </a:p>
          <a:p>
            <a:pPr algn="l"/>
            <a:r>
              <a:rPr lang="en-GB" sz="3600" dirty="0"/>
              <a:t>Gayle, V. and Lambert, P. (2018) </a:t>
            </a:r>
            <a:r>
              <a:rPr lang="en-GB" sz="3600" i="1" dirty="0"/>
              <a:t>What Is Quantitative Longitudinal Data Analysis?</a:t>
            </a:r>
            <a:r>
              <a:rPr lang="en-GB" sz="3600" dirty="0"/>
              <a:t> Bloomsbury Publishing</a:t>
            </a:r>
          </a:p>
          <a:p>
            <a:pPr algn="l"/>
            <a:r>
              <a:rPr lang="en-GB" sz="3600" dirty="0" err="1"/>
              <a:t>Mundlak</a:t>
            </a:r>
            <a:r>
              <a:rPr lang="en-GB" sz="3600" dirty="0"/>
              <a:t>, Y. (1978) ‘On the Pooling of Time Series and Cross Section Data’. </a:t>
            </a:r>
            <a:r>
              <a:rPr lang="en-GB" sz="3600" i="1" dirty="0" err="1"/>
              <a:t>Econometrica</a:t>
            </a:r>
            <a:r>
              <a:rPr lang="en-GB" sz="3600" i="1" dirty="0"/>
              <a:t>: Journal of the Econometric Society</a:t>
            </a:r>
            <a:r>
              <a:rPr lang="en-GB" sz="3600" dirty="0"/>
              <a:t> 69–85</a:t>
            </a:r>
          </a:p>
          <a:p>
            <a:pPr algn="l"/>
            <a:r>
              <a:rPr lang="en-GB" b="0" i="0" dirty="0" err="1">
                <a:effectLst/>
                <a:latin typeface="Arial" panose="020B0604020202020204" pitchFamily="34" charset="0"/>
              </a:rPr>
              <a:t>Nerlove</a:t>
            </a:r>
            <a:r>
              <a:rPr lang="en-GB" b="0" i="0" dirty="0">
                <a:effectLst/>
                <a:latin typeface="Arial" panose="020B0604020202020204" pitchFamily="34" charset="0"/>
              </a:rPr>
              <a:t>, M. (2005). </a:t>
            </a:r>
            <a:r>
              <a:rPr lang="en-GB" b="0" i="1" dirty="0">
                <a:effectLst/>
                <a:latin typeface="Arial" panose="020B0604020202020204" pitchFamily="34" charset="0"/>
              </a:rPr>
              <a:t>Essays in panel data econometrics</a:t>
            </a:r>
            <a:r>
              <a:rPr lang="en-GB" b="0" i="0" dirty="0">
                <a:effectLst/>
                <a:latin typeface="Arial" panose="020B0604020202020204" pitchFamily="34" charset="0"/>
              </a:rPr>
              <a:t>. Cambridge University Press.</a:t>
            </a:r>
          </a:p>
          <a:p>
            <a:pPr algn="l"/>
            <a:r>
              <a:rPr lang="en-GB" dirty="0" err="1">
                <a:effectLst/>
              </a:rPr>
              <a:t>Rasbash</a:t>
            </a:r>
            <a:r>
              <a:rPr lang="en-GB" dirty="0">
                <a:effectLst/>
              </a:rPr>
              <a:t>, J., 2008. Module 4: Multilevel </a:t>
            </a:r>
            <a:r>
              <a:rPr lang="en-GB" dirty="0"/>
              <a:t>structures and </a:t>
            </a:r>
            <a:r>
              <a:rPr lang="en-GB" dirty="0">
                <a:effectLst/>
              </a:rPr>
              <a:t>classifications</a:t>
            </a:r>
            <a:r>
              <a:rPr lang="en-GB" dirty="0"/>
              <a:t>. </a:t>
            </a:r>
            <a:r>
              <a:rPr lang="en-GB" dirty="0">
                <a:solidFill>
                  <a:schemeClr val="accent1"/>
                </a:solidFill>
                <a:latin typeface="STIX-Regular"/>
                <a:hlinkClick r:id="rId2">
                  <a:extLst>
                    <a:ext uri="{A12FA001-AC4F-418D-AE19-62706E023703}">
                      <ahyp:hlinkClr xmlns:ahyp="http://schemas.microsoft.com/office/drawing/2018/hyperlinkcolor" val="tx"/>
                    </a:ext>
                  </a:extLst>
                </a:hlinkClick>
              </a:rPr>
              <a:t>https://www.bristol.ac.uk/media-library/sites/cmm/migrated/documents/4-concepts-sample.pdf</a:t>
            </a:r>
            <a:r>
              <a:rPr lang="en-GB" dirty="0">
                <a:solidFill>
                  <a:schemeClr val="accent1"/>
                </a:solidFill>
                <a:latin typeface="STIX-Regular"/>
              </a:rPr>
              <a:t> </a:t>
            </a:r>
            <a:r>
              <a:rPr lang="en-GB" dirty="0">
                <a:latin typeface="STIX-Regular"/>
              </a:rPr>
              <a:t>(2008). Accessed 28 Nov 2023</a:t>
            </a:r>
            <a:r>
              <a:rPr lang="en-GB" dirty="0">
                <a:effectLst/>
              </a:rPr>
              <a:t> </a:t>
            </a:r>
          </a:p>
          <a:p>
            <a:pPr algn="l"/>
            <a:r>
              <a:rPr lang="en-GB" sz="3600" dirty="0"/>
              <a:t>Rabe-</a:t>
            </a:r>
            <a:r>
              <a:rPr lang="en-GB" sz="3600" dirty="0" err="1"/>
              <a:t>Hesketh</a:t>
            </a:r>
            <a:r>
              <a:rPr lang="en-GB" sz="3600" dirty="0"/>
              <a:t>, S. and </a:t>
            </a:r>
            <a:r>
              <a:rPr lang="en-GB" sz="3600" dirty="0" err="1"/>
              <a:t>Skrondal</a:t>
            </a:r>
            <a:r>
              <a:rPr lang="en-GB" sz="3600" dirty="0"/>
              <a:t>, A. (2008) </a:t>
            </a:r>
            <a:r>
              <a:rPr lang="en-GB" sz="3600" i="1" dirty="0"/>
              <a:t>Multilevel and Longitudinal </a:t>
            </a:r>
            <a:r>
              <a:rPr lang="en-GB" sz="3600" i="1" dirty="0" err="1"/>
              <a:t>Modeling</a:t>
            </a:r>
            <a:r>
              <a:rPr lang="en-GB" sz="3600" i="1" dirty="0"/>
              <a:t> Using Stata</a:t>
            </a:r>
            <a:r>
              <a:rPr lang="en-GB" sz="3600" dirty="0"/>
              <a:t>. STATA press</a:t>
            </a:r>
          </a:p>
          <a:p>
            <a:endParaRPr lang="en-GB" dirty="0"/>
          </a:p>
        </p:txBody>
      </p:sp>
    </p:spTree>
    <p:extLst>
      <p:ext uri="{BB962C8B-B14F-4D97-AF65-F5344CB8AC3E}">
        <p14:creationId xmlns:p14="http://schemas.microsoft.com/office/powerpoint/2010/main" val="304139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B8521FB-2000-4C9C-A3DF-001FBC8CCAA6}"/>
              </a:ext>
            </a:extLst>
          </p:cNvPr>
          <p:cNvPicPr>
            <a:picLocks noChangeAspect="1"/>
          </p:cNvPicPr>
          <p:nvPr/>
        </p:nvPicPr>
        <p:blipFill>
          <a:blip r:embed="rId2"/>
          <a:stretch>
            <a:fillRect/>
          </a:stretch>
        </p:blipFill>
        <p:spPr>
          <a:xfrm>
            <a:off x="491705" y="4280507"/>
            <a:ext cx="17491469" cy="5177818"/>
          </a:xfrm>
          <a:prstGeom prst="rect">
            <a:avLst/>
          </a:prstGeom>
        </p:spPr>
      </p:pic>
      <p:sp>
        <p:nvSpPr>
          <p:cNvPr id="3" name="Content Placeholder 2">
            <a:extLst>
              <a:ext uri="{FF2B5EF4-FFF2-40B4-BE49-F238E27FC236}">
                <a16:creationId xmlns:a16="http://schemas.microsoft.com/office/drawing/2014/main" id="{36E4C283-376E-4305-B085-17C44E60F992}"/>
              </a:ext>
            </a:extLst>
          </p:cNvPr>
          <p:cNvSpPr txBox="1">
            <a:spLocks/>
          </p:cNvSpPr>
          <p:nvPr/>
        </p:nvSpPr>
        <p:spPr>
          <a:xfrm>
            <a:off x="304826" y="3619239"/>
            <a:ext cx="16510419" cy="1322536"/>
          </a:xfrm>
          <a:prstGeom prst="rect">
            <a:avLst/>
          </a:prstGeom>
        </p:spPr>
        <p:txBody>
          <a:bodyPr/>
          <a:lst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0" indent="0">
              <a:buFont typeface="Arial" panose="020B0604020202020204" pitchFamily="34" charset="0"/>
              <a:buNone/>
            </a:pPr>
            <a:r>
              <a:rPr lang="en-GB" sz="2800"/>
              <a:t>Adapted example from Rabe-Hesketh and Skrondal (2008) model of wages </a:t>
            </a:r>
            <a:endParaRPr lang="en-GB" sz="2800" dirty="0"/>
          </a:p>
        </p:txBody>
      </p:sp>
    </p:spTree>
    <p:extLst>
      <p:ext uri="{BB962C8B-B14F-4D97-AF65-F5344CB8AC3E}">
        <p14:creationId xmlns:p14="http://schemas.microsoft.com/office/powerpoint/2010/main" val="64162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3CF43B4-D4FB-4508-B278-08233E3E4A55}"/>
              </a:ext>
            </a:extLst>
          </p:cNvPr>
          <p:cNvSpPr txBox="1">
            <a:spLocks/>
          </p:cNvSpPr>
          <p:nvPr/>
        </p:nvSpPr>
        <p:spPr>
          <a:xfrm>
            <a:off x="422337" y="2649445"/>
            <a:ext cx="12561555" cy="1320800"/>
          </a:xfrm>
          <a:prstGeom prst="rect">
            <a:avLst/>
          </a:prstGeom>
        </p:spPr>
        <p:txBody>
          <a:bodyPr>
            <a:normAutofit/>
          </a:bodyPr>
          <a:lst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a:lstStyle>
          <a:p>
            <a:r>
              <a:rPr lang="en-GB" dirty="0">
                <a:solidFill>
                  <a:schemeClr val="accent2">
                    <a:lumMod val="75000"/>
                  </a:schemeClr>
                </a:solidFill>
                <a:highlight>
                  <a:srgbClr val="00FFFF"/>
                </a:highlight>
              </a:rPr>
              <a:t>Stata</a:t>
            </a:r>
          </a:p>
        </p:txBody>
      </p:sp>
      <p:sp>
        <p:nvSpPr>
          <p:cNvPr id="7" name="Content Placeholder 2">
            <a:extLst>
              <a:ext uri="{FF2B5EF4-FFF2-40B4-BE49-F238E27FC236}">
                <a16:creationId xmlns:a16="http://schemas.microsoft.com/office/drawing/2014/main" id="{4CD43881-3C2A-479F-BA12-1C1FE1808FBD}"/>
              </a:ext>
            </a:extLst>
          </p:cNvPr>
          <p:cNvSpPr txBox="1">
            <a:spLocks/>
          </p:cNvSpPr>
          <p:nvPr/>
        </p:nvSpPr>
        <p:spPr>
          <a:xfrm>
            <a:off x="327709" y="3064475"/>
            <a:ext cx="17474515" cy="6108099"/>
          </a:xfrm>
          <a:prstGeom prst="rect">
            <a:avLst/>
          </a:prstGeom>
        </p:spPr>
        <p:txBody>
          <a:bodyPr vert="horz" lIns="91440" tIns="45720" rIns="91440" bIns="45720" rtlCol="0">
            <a:normAutofit fontScale="85000" lnSpcReduction="20000"/>
          </a:bodyPr>
          <a:lstStyle>
            <a:lvl1pPr marL="0" indent="0" algn="ctr" defTabSz="1371600" rtl="0" eaLnBrk="1" latinLnBrk="0" hangingPunct="1">
              <a:lnSpc>
                <a:spcPct val="90000"/>
              </a:lnSpc>
              <a:spcBef>
                <a:spcPts val="1500"/>
              </a:spcBef>
              <a:buFont typeface="Arial" panose="020B0604020202020204" pitchFamily="34" charset="0"/>
              <a:buNone/>
              <a:defRPr sz="3600" kern="1200">
                <a:solidFill>
                  <a:schemeClr val="bg1"/>
                </a:solidFill>
                <a:latin typeface="+mn-lt"/>
                <a:ea typeface="+mn-ea"/>
                <a:cs typeface="+mn-cs"/>
              </a:defRPr>
            </a:lvl1pPr>
            <a:lvl2pPr marL="685800" indent="0" algn="ctr" defTabSz="1371600" rtl="0" eaLnBrk="1" latinLnBrk="0" hangingPunct="1">
              <a:lnSpc>
                <a:spcPct val="90000"/>
              </a:lnSpc>
              <a:spcBef>
                <a:spcPts val="750"/>
              </a:spcBef>
              <a:buFont typeface="Arial" panose="020B0604020202020204" pitchFamily="34" charset="0"/>
              <a:buNone/>
              <a:defRPr sz="3000" kern="1200">
                <a:solidFill>
                  <a:schemeClr val="tx1"/>
                </a:solidFill>
                <a:latin typeface="+mn-lt"/>
                <a:ea typeface="+mn-ea"/>
                <a:cs typeface="+mn-cs"/>
              </a:defRPr>
            </a:lvl2pPr>
            <a:lvl3pPr marL="1371600" indent="0" algn="ctr" defTabSz="1371600" rtl="0" eaLnBrk="1" latinLnBrk="0" hangingPunct="1">
              <a:lnSpc>
                <a:spcPct val="90000"/>
              </a:lnSpc>
              <a:spcBef>
                <a:spcPts val="750"/>
              </a:spcBef>
              <a:buFont typeface="Arial" panose="020B0604020202020204" pitchFamily="34" charset="0"/>
              <a:buNone/>
              <a:defRPr sz="2700" kern="1200">
                <a:solidFill>
                  <a:schemeClr val="tx1"/>
                </a:solidFill>
                <a:latin typeface="+mn-lt"/>
                <a:ea typeface="+mn-ea"/>
                <a:cs typeface="+mn-cs"/>
              </a:defRPr>
            </a:lvl3pPr>
            <a:lvl4pPr marL="2057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4pPr>
            <a:lvl5pPr marL="27432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5pPr>
            <a:lvl6pPr marL="34290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8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8006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6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pPr algn="l"/>
            <a:endParaRPr lang="en-GB" dirty="0">
              <a:solidFill>
                <a:schemeClr val="bg1">
                  <a:lumMod val="95000"/>
                </a:schemeClr>
              </a:solidFill>
              <a:latin typeface="Courier New" panose="02070309020205020404" pitchFamily="49" charset="0"/>
              <a:cs typeface="Courier New" panose="02070309020205020404" pitchFamily="49" charset="0"/>
            </a:endParaRPr>
          </a:p>
          <a:p>
            <a:pPr algn="l"/>
            <a:endParaRPr lang="en-GB" dirty="0">
              <a:solidFill>
                <a:schemeClr val="bg1">
                  <a:lumMod val="95000"/>
                </a:schemeClr>
              </a:solidFill>
              <a:latin typeface="Courier New" panose="02070309020205020404" pitchFamily="49" charset="0"/>
              <a:cs typeface="Courier New" panose="02070309020205020404" pitchFamily="49" charset="0"/>
            </a:endParaRPr>
          </a:p>
          <a:p>
            <a:pPr algn="l"/>
            <a:r>
              <a:rPr lang="en-GB" dirty="0" err="1">
                <a:solidFill>
                  <a:schemeClr val="bg1">
                    <a:lumMod val="95000"/>
                  </a:schemeClr>
                </a:solidFill>
                <a:latin typeface="Courier New" panose="02070309020205020404" pitchFamily="49" charset="0"/>
                <a:cs typeface="Courier New" panose="02070309020205020404" pitchFamily="49" charset="0"/>
              </a:rPr>
              <a:t>xtreg</a:t>
            </a:r>
            <a:r>
              <a:rPr lang="en-GB" dirty="0">
                <a:solidFill>
                  <a:schemeClr val="bg1">
                    <a:lumMod val="95000"/>
                  </a:schemeClr>
                </a:solidFill>
                <a:latin typeface="Courier New" panose="02070309020205020404" pitchFamily="49" charset="0"/>
                <a:cs typeface="Courier New" panose="02070309020205020404" pitchFamily="49" charset="0"/>
              </a:rPr>
              <a:t> </a:t>
            </a:r>
            <a:r>
              <a:rPr lang="en-GB" dirty="0" err="1">
                <a:solidFill>
                  <a:schemeClr val="bg1">
                    <a:lumMod val="95000"/>
                  </a:schemeClr>
                </a:solidFill>
                <a:latin typeface="Courier New" panose="02070309020205020404" pitchFamily="49" charset="0"/>
                <a:cs typeface="Courier New" panose="02070309020205020404" pitchFamily="49" charset="0"/>
              </a:rPr>
              <a:t>lwage</a:t>
            </a:r>
            <a:r>
              <a:rPr lang="en-GB" dirty="0">
                <a:solidFill>
                  <a:schemeClr val="bg1">
                    <a:lumMod val="95000"/>
                  </a:schemeClr>
                </a:solidFill>
                <a:latin typeface="Courier New" panose="02070309020205020404" pitchFamily="49" charset="0"/>
                <a:cs typeface="Courier New" panose="02070309020205020404" pitchFamily="49" charset="0"/>
              </a:rPr>
              <a:t> black </a:t>
            </a:r>
            <a:r>
              <a:rPr lang="en-GB" dirty="0" err="1">
                <a:solidFill>
                  <a:schemeClr val="bg1">
                    <a:lumMod val="95000"/>
                  </a:schemeClr>
                </a:solidFill>
                <a:latin typeface="Courier New" panose="02070309020205020404" pitchFamily="49" charset="0"/>
                <a:cs typeface="Courier New" panose="02070309020205020404" pitchFamily="49" charset="0"/>
              </a:rPr>
              <a:t>hisp</a:t>
            </a:r>
            <a:r>
              <a:rPr lang="en-GB" dirty="0">
                <a:solidFill>
                  <a:schemeClr val="bg1">
                    <a:lumMod val="95000"/>
                  </a:schemeClr>
                </a:solidFill>
                <a:latin typeface="Courier New" panose="02070309020205020404" pitchFamily="49" charset="0"/>
                <a:cs typeface="Courier New" panose="02070309020205020404" pitchFamily="49" charset="0"/>
              </a:rPr>
              <a:t> union married </a:t>
            </a:r>
            <a:r>
              <a:rPr lang="en-GB" dirty="0" err="1">
                <a:solidFill>
                  <a:schemeClr val="bg1">
                    <a:lumMod val="95000"/>
                  </a:schemeClr>
                </a:solidFill>
                <a:latin typeface="Courier New" panose="02070309020205020404" pitchFamily="49" charset="0"/>
                <a:cs typeface="Courier New" panose="02070309020205020404" pitchFamily="49" charset="0"/>
              </a:rPr>
              <a:t>exper</a:t>
            </a:r>
            <a:r>
              <a:rPr lang="en-GB" dirty="0">
                <a:solidFill>
                  <a:schemeClr val="bg1">
                    <a:lumMod val="95000"/>
                  </a:schemeClr>
                </a:solidFill>
                <a:latin typeface="Courier New" panose="02070309020205020404" pitchFamily="49" charset="0"/>
                <a:cs typeface="Courier New" panose="02070309020205020404" pitchFamily="49" charset="0"/>
              </a:rPr>
              <a:t> </a:t>
            </a:r>
            <a:r>
              <a:rPr lang="en-GB" dirty="0" err="1">
                <a:solidFill>
                  <a:schemeClr val="bg1">
                    <a:lumMod val="95000"/>
                  </a:schemeClr>
                </a:solidFill>
                <a:latin typeface="Courier New" panose="02070309020205020404" pitchFamily="49" charset="0"/>
                <a:cs typeface="Courier New" panose="02070309020205020404" pitchFamily="49" charset="0"/>
              </a:rPr>
              <a:t>yeart</a:t>
            </a:r>
            <a:r>
              <a:rPr lang="en-GB" dirty="0">
                <a:solidFill>
                  <a:schemeClr val="bg1">
                    <a:lumMod val="95000"/>
                  </a:schemeClr>
                </a:solidFill>
                <a:latin typeface="Courier New" panose="02070309020205020404" pitchFamily="49" charset="0"/>
                <a:cs typeface="Courier New" panose="02070309020205020404" pitchFamily="49" charset="0"/>
              </a:rPr>
              <a:t> educt, </a:t>
            </a:r>
            <a:r>
              <a:rPr lang="en-GB" dirty="0" err="1">
                <a:solidFill>
                  <a:schemeClr val="bg1">
                    <a:lumMod val="95000"/>
                  </a:schemeClr>
                </a:solidFill>
                <a:latin typeface="Courier New" panose="02070309020205020404" pitchFamily="49" charset="0"/>
                <a:cs typeface="Courier New" panose="02070309020205020404" pitchFamily="49" charset="0"/>
              </a:rPr>
              <a:t>i</a:t>
            </a:r>
            <a:r>
              <a:rPr lang="en-GB" dirty="0">
                <a:solidFill>
                  <a:schemeClr val="bg1">
                    <a:lumMod val="95000"/>
                  </a:schemeClr>
                </a:solidFill>
                <a:latin typeface="Courier New" panose="02070309020205020404" pitchFamily="49" charset="0"/>
                <a:cs typeface="Courier New" panose="02070309020205020404" pitchFamily="49" charset="0"/>
              </a:rPr>
              <a:t>(nr) </a:t>
            </a:r>
            <a:r>
              <a:rPr lang="en-GB" dirty="0" err="1">
                <a:solidFill>
                  <a:schemeClr val="bg1">
                    <a:lumMod val="95000"/>
                  </a:schemeClr>
                </a:solidFill>
                <a:latin typeface="Courier New" panose="02070309020205020404" pitchFamily="49" charset="0"/>
                <a:cs typeface="Courier New" panose="02070309020205020404" pitchFamily="49" charset="0"/>
              </a:rPr>
              <a:t>fe</a:t>
            </a:r>
            <a:endParaRPr lang="en-GB" dirty="0">
              <a:solidFill>
                <a:schemeClr val="bg1">
                  <a:lumMod val="95000"/>
                </a:schemeClr>
              </a:solidFill>
              <a:latin typeface="Courier New" panose="02070309020205020404" pitchFamily="49" charset="0"/>
              <a:cs typeface="Courier New" panose="02070309020205020404" pitchFamily="49" charset="0"/>
            </a:endParaRPr>
          </a:p>
          <a:p>
            <a:pPr algn="l"/>
            <a:r>
              <a:rPr lang="en-GB" dirty="0" err="1">
                <a:solidFill>
                  <a:schemeClr val="bg1">
                    <a:lumMod val="95000"/>
                  </a:schemeClr>
                </a:solidFill>
                <a:latin typeface="Courier New" panose="02070309020205020404" pitchFamily="49" charset="0"/>
                <a:cs typeface="Courier New" panose="02070309020205020404" pitchFamily="49" charset="0"/>
              </a:rPr>
              <a:t>est</a:t>
            </a:r>
            <a:r>
              <a:rPr lang="en-GB" dirty="0">
                <a:solidFill>
                  <a:schemeClr val="bg1">
                    <a:lumMod val="95000"/>
                  </a:schemeClr>
                </a:solidFill>
                <a:latin typeface="Courier New" panose="02070309020205020404" pitchFamily="49" charset="0"/>
                <a:cs typeface="Courier New" panose="02070309020205020404" pitchFamily="49" charset="0"/>
              </a:rPr>
              <a:t> store fixed</a:t>
            </a:r>
          </a:p>
          <a:p>
            <a:pPr algn="l"/>
            <a:endParaRPr lang="en-GB" dirty="0">
              <a:solidFill>
                <a:schemeClr val="bg1">
                  <a:lumMod val="95000"/>
                </a:schemeClr>
              </a:solidFill>
              <a:latin typeface="Courier New" panose="02070309020205020404" pitchFamily="49" charset="0"/>
              <a:cs typeface="Courier New" panose="02070309020205020404" pitchFamily="49" charset="0"/>
            </a:endParaRPr>
          </a:p>
          <a:p>
            <a:pPr algn="l"/>
            <a:endParaRPr lang="en-GB" dirty="0">
              <a:solidFill>
                <a:schemeClr val="bg1">
                  <a:lumMod val="95000"/>
                </a:schemeClr>
              </a:solidFill>
              <a:latin typeface="Courier New" panose="02070309020205020404" pitchFamily="49" charset="0"/>
              <a:cs typeface="Courier New" panose="02070309020205020404" pitchFamily="49" charset="0"/>
            </a:endParaRPr>
          </a:p>
          <a:p>
            <a:pPr algn="l"/>
            <a:r>
              <a:rPr lang="en-GB" dirty="0" err="1">
                <a:solidFill>
                  <a:schemeClr val="bg1">
                    <a:lumMod val="95000"/>
                  </a:schemeClr>
                </a:solidFill>
                <a:latin typeface="Courier New" panose="02070309020205020404" pitchFamily="49" charset="0"/>
                <a:cs typeface="Courier New" panose="02070309020205020404" pitchFamily="49" charset="0"/>
              </a:rPr>
              <a:t>xtreg</a:t>
            </a:r>
            <a:r>
              <a:rPr lang="en-GB" dirty="0">
                <a:solidFill>
                  <a:schemeClr val="bg1">
                    <a:lumMod val="95000"/>
                  </a:schemeClr>
                </a:solidFill>
                <a:latin typeface="Courier New" panose="02070309020205020404" pitchFamily="49" charset="0"/>
                <a:cs typeface="Courier New" panose="02070309020205020404" pitchFamily="49" charset="0"/>
              </a:rPr>
              <a:t> </a:t>
            </a:r>
            <a:r>
              <a:rPr lang="en-GB" dirty="0" err="1">
                <a:solidFill>
                  <a:schemeClr val="bg1">
                    <a:lumMod val="95000"/>
                  </a:schemeClr>
                </a:solidFill>
                <a:latin typeface="Courier New" panose="02070309020205020404" pitchFamily="49" charset="0"/>
                <a:cs typeface="Courier New" panose="02070309020205020404" pitchFamily="49" charset="0"/>
              </a:rPr>
              <a:t>lwage</a:t>
            </a:r>
            <a:r>
              <a:rPr lang="en-GB" dirty="0">
                <a:solidFill>
                  <a:schemeClr val="bg1">
                    <a:lumMod val="95000"/>
                  </a:schemeClr>
                </a:solidFill>
                <a:latin typeface="Courier New" panose="02070309020205020404" pitchFamily="49" charset="0"/>
                <a:cs typeface="Courier New" panose="02070309020205020404" pitchFamily="49" charset="0"/>
              </a:rPr>
              <a:t> black </a:t>
            </a:r>
            <a:r>
              <a:rPr lang="en-GB" dirty="0" err="1">
                <a:solidFill>
                  <a:schemeClr val="bg1">
                    <a:lumMod val="95000"/>
                  </a:schemeClr>
                </a:solidFill>
                <a:latin typeface="Courier New" panose="02070309020205020404" pitchFamily="49" charset="0"/>
                <a:cs typeface="Courier New" panose="02070309020205020404" pitchFamily="49" charset="0"/>
              </a:rPr>
              <a:t>hisp</a:t>
            </a:r>
            <a:r>
              <a:rPr lang="en-GB" dirty="0">
                <a:solidFill>
                  <a:schemeClr val="bg1">
                    <a:lumMod val="95000"/>
                  </a:schemeClr>
                </a:solidFill>
                <a:latin typeface="Courier New" panose="02070309020205020404" pitchFamily="49" charset="0"/>
                <a:cs typeface="Courier New" panose="02070309020205020404" pitchFamily="49" charset="0"/>
              </a:rPr>
              <a:t> union married </a:t>
            </a:r>
            <a:r>
              <a:rPr lang="en-GB" dirty="0" err="1">
                <a:solidFill>
                  <a:schemeClr val="bg1">
                    <a:lumMod val="95000"/>
                  </a:schemeClr>
                </a:solidFill>
                <a:latin typeface="Courier New" panose="02070309020205020404" pitchFamily="49" charset="0"/>
                <a:cs typeface="Courier New" panose="02070309020205020404" pitchFamily="49" charset="0"/>
              </a:rPr>
              <a:t>exper</a:t>
            </a:r>
            <a:r>
              <a:rPr lang="en-GB" dirty="0">
                <a:solidFill>
                  <a:schemeClr val="bg1">
                    <a:lumMod val="95000"/>
                  </a:schemeClr>
                </a:solidFill>
                <a:latin typeface="Courier New" panose="02070309020205020404" pitchFamily="49" charset="0"/>
                <a:cs typeface="Courier New" panose="02070309020205020404" pitchFamily="49" charset="0"/>
              </a:rPr>
              <a:t> </a:t>
            </a:r>
            <a:r>
              <a:rPr lang="en-GB" dirty="0" err="1">
                <a:solidFill>
                  <a:schemeClr val="bg1">
                    <a:lumMod val="95000"/>
                  </a:schemeClr>
                </a:solidFill>
                <a:latin typeface="Courier New" panose="02070309020205020404" pitchFamily="49" charset="0"/>
                <a:cs typeface="Courier New" panose="02070309020205020404" pitchFamily="49" charset="0"/>
              </a:rPr>
              <a:t>yeart</a:t>
            </a:r>
            <a:r>
              <a:rPr lang="en-GB" dirty="0">
                <a:solidFill>
                  <a:schemeClr val="bg1">
                    <a:lumMod val="95000"/>
                  </a:schemeClr>
                </a:solidFill>
                <a:latin typeface="Courier New" panose="02070309020205020404" pitchFamily="49" charset="0"/>
                <a:cs typeface="Courier New" panose="02070309020205020404" pitchFamily="49" charset="0"/>
              </a:rPr>
              <a:t> educt, </a:t>
            </a:r>
            <a:r>
              <a:rPr lang="en-GB" dirty="0" err="1">
                <a:solidFill>
                  <a:schemeClr val="bg1">
                    <a:lumMod val="95000"/>
                  </a:schemeClr>
                </a:solidFill>
                <a:latin typeface="Courier New" panose="02070309020205020404" pitchFamily="49" charset="0"/>
                <a:cs typeface="Courier New" panose="02070309020205020404" pitchFamily="49" charset="0"/>
              </a:rPr>
              <a:t>i</a:t>
            </a:r>
            <a:r>
              <a:rPr lang="en-GB" dirty="0">
                <a:solidFill>
                  <a:schemeClr val="bg1">
                    <a:lumMod val="95000"/>
                  </a:schemeClr>
                </a:solidFill>
                <a:latin typeface="Courier New" panose="02070309020205020404" pitchFamily="49" charset="0"/>
                <a:cs typeface="Courier New" panose="02070309020205020404" pitchFamily="49" charset="0"/>
              </a:rPr>
              <a:t>(nr) re</a:t>
            </a:r>
          </a:p>
          <a:p>
            <a:pPr algn="l"/>
            <a:r>
              <a:rPr lang="en-GB" dirty="0" err="1">
                <a:solidFill>
                  <a:schemeClr val="bg1">
                    <a:lumMod val="95000"/>
                  </a:schemeClr>
                </a:solidFill>
                <a:latin typeface="Courier New" panose="02070309020205020404" pitchFamily="49" charset="0"/>
                <a:cs typeface="Courier New" panose="02070309020205020404" pitchFamily="49" charset="0"/>
              </a:rPr>
              <a:t>est</a:t>
            </a:r>
            <a:r>
              <a:rPr lang="en-GB" dirty="0">
                <a:solidFill>
                  <a:schemeClr val="bg1">
                    <a:lumMod val="95000"/>
                  </a:schemeClr>
                </a:solidFill>
                <a:latin typeface="Courier New" panose="02070309020205020404" pitchFamily="49" charset="0"/>
                <a:cs typeface="Courier New" panose="02070309020205020404" pitchFamily="49" charset="0"/>
              </a:rPr>
              <a:t> store random</a:t>
            </a:r>
          </a:p>
          <a:p>
            <a:pPr algn="l"/>
            <a:endParaRPr lang="en-GB" dirty="0">
              <a:solidFill>
                <a:schemeClr val="bg1">
                  <a:lumMod val="95000"/>
                </a:schemeClr>
              </a:solidFill>
              <a:latin typeface="Courier New" panose="02070309020205020404" pitchFamily="49" charset="0"/>
              <a:cs typeface="Courier New" panose="02070309020205020404" pitchFamily="49" charset="0"/>
            </a:endParaRPr>
          </a:p>
          <a:p>
            <a:pPr algn="l"/>
            <a:r>
              <a:rPr lang="en-GB" dirty="0">
                <a:solidFill>
                  <a:schemeClr val="bg1">
                    <a:lumMod val="95000"/>
                  </a:schemeClr>
                </a:solidFill>
                <a:latin typeface="Courier New" panose="02070309020205020404" pitchFamily="49" charset="0"/>
                <a:cs typeface="Courier New" panose="02070309020205020404" pitchFamily="49" charset="0"/>
              </a:rPr>
              <a:t>Hausman fixed random</a:t>
            </a:r>
          </a:p>
          <a:p>
            <a:pPr marL="400050" lvl="1" algn="l"/>
            <a:endParaRPr lang="en-GB" sz="3200" dirty="0">
              <a:solidFill>
                <a:schemeClr val="bg1">
                  <a:lumMod val="95000"/>
                </a:schemeClr>
              </a:solidFill>
              <a:cs typeface="Courier New" panose="02070309020205020404" pitchFamily="49" charset="0"/>
            </a:endParaRPr>
          </a:p>
          <a:p>
            <a:pPr marL="400050" lvl="1" algn="l"/>
            <a:r>
              <a:rPr lang="en-GB" sz="3200" dirty="0">
                <a:solidFill>
                  <a:schemeClr val="bg1">
                    <a:lumMod val="95000"/>
                  </a:schemeClr>
                </a:solidFill>
                <a:cs typeface="Courier New" panose="02070309020205020404" pitchFamily="49" charset="0"/>
              </a:rPr>
              <a:t>Hausman: Tests the hypothesis that the FE coefficients are identical to the RE</a:t>
            </a:r>
          </a:p>
        </p:txBody>
      </p:sp>
    </p:spTree>
    <p:extLst>
      <p:ext uri="{BB962C8B-B14F-4D97-AF65-F5344CB8AC3E}">
        <p14:creationId xmlns:p14="http://schemas.microsoft.com/office/powerpoint/2010/main" val="99895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E18203-0A0F-4B29-ACD9-9DDB12850F33}"/>
              </a:ext>
            </a:extLst>
          </p:cNvPr>
          <p:cNvGraphicFramePr>
            <a:graphicFrameLocks noGrp="1"/>
          </p:cNvGraphicFramePr>
          <p:nvPr/>
        </p:nvGraphicFramePr>
        <p:xfrm>
          <a:off x="79596" y="259114"/>
          <a:ext cx="12438592" cy="9768771"/>
        </p:xfrm>
        <a:graphic>
          <a:graphicData uri="http://schemas.openxmlformats.org/drawingml/2006/table">
            <a:tbl>
              <a:tblPr>
                <a:tableStyleId>{3B4B98B0-60AC-42C2-AFA5-B58CD77FA1E5}</a:tableStyleId>
              </a:tblPr>
              <a:tblGrid>
                <a:gridCol w="4189253">
                  <a:extLst>
                    <a:ext uri="{9D8B030D-6E8A-4147-A177-3AD203B41FA5}">
                      <a16:colId xmlns:a16="http://schemas.microsoft.com/office/drawing/2014/main" val="855246900"/>
                    </a:ext>
                  </a:extLst>
                </a:gridCol>
                <a:gridCol w="3980130">
                  <a:extLst>
                    <a:ext uri="{9D8B030D-6E8A-4147-A177-3AD203B41FA5}">
                      <a16:colId xmlns:a16="http://schemas.microsoft.com/office/drawing/2014/main" val="932836743"/>
                    </a:ext>
                  </a:extLst>
                </a:gridCol>
                <a:gridCol w="4269209">
                  <a:extLst>
                    <a:ext uri="{9D8B030D-6E8A-4147-A177-3AD203B41FA5}">
                      <a16:colId xmlns:a16="http://schemas.microsoft.com/office/drawing/2014/main" val="1605318272"/>
                    </a:ext>
                  </a:extLst>
                </a:gridCol>
              </a:tblGrid>
              <a:tr h="383426">
                <a:tc>
                  <a:txBody>
                    <a:bodyPr/>
                    <a:lstStyle/>
                    <a:p>
                      <a:pPr algn="ct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solidFill>
                            <a:srgbClr val="0070C0"/>
                          </a:solidFill>
                          <a:effectLst/>
                        </a:rPr>
                        <a:t>  FE</a:t>
                      </a:r>
                      <a:endParaRPr lang="en-GB" sz="2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solidFill>
                            <a:srgbClr val="0070C0"/>
                          </a:solidFill>
                          <a:effectLst/>
                        </a:rPr>
                        <a:t>RE</a:t>
                      </a:r>
                      <a:endParaRPr lang="en-GB" sz="2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214506421"/>
                  </a:ext>
                </a:extLst>
              </a:tr>
              <a:tr h="383426">
                <a:tc>
                  <a:txBody>
                    <a:bodyPr/>
                    <a:lstStyle/>
                    <a:p>
                      <a:pPr algn="ct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lwage</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lwage</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40404049"/>
                  </a:ext>
                </a:extLst>
              </a:tr>
              <a:tr h="383426">
                <a:tc>
                  <a:txBody>
                    <a:bodyPr/>
                    <a:lstStyle/>
                    <a:p>
                      <a:pPr>
                        <a:lnSpc>
                          <a:spcPct val="107000"/>
                        </a:lnSpc>
                        <a:spcAft>
                          <a:spcPts val="0"/>
                        </a:spcAft>
                      </a:pPr>
                      <a:r>
                        <a:rPr lang="en-US" sz="2400" dirty="0">
                          <a:effectLst/>
                        </a:rPr>
                        <a:t> black</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-0.134***</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2219426658"/>
                  </a:ext>
                </a:extLst>
              </a:tr>
              <a:tr h="383426">
                <a:tc>
                  <a:txBody>
                    <a:bodyPr/>
                    <a:lstStyle/>
                    <a:p>
                      <a:pP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(0.048)</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117664183"/>
                  </a:ext>
                </a:extLst>
              </a:tr>
              <a:tr h="383426">
                <a:tc>
                  <a:txBody>
                    <a:bodyPr/>
                    <a:lstStyle/>
                    <a:p>
                      <a:pPr>
                        <a:lnSpc>
                          <a:spcPct val="107000"/>
                        </a:lnSpc>
                        <a:spcAft>
                          <a:spcPts val="0"/>
                        </a:spcAft>
                      </a:pPr>
                      <a:r>
                        <a:rPr lang="en-US" sz="2400">
                          <a:effectLst/>
                        </a:rPr>
                        <a:t> hisp</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0.017</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198789146"/>
                  </a:ext>
                </a:extLst>
              </a:tr>
              <a:tr h="383426">
                <a:tc>
                  <a:txBody>
                    <a:bodyPr/>
                    <a:lstStyle/>
                    <a:p>
                      <a:pP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(0.043)</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912438165"/>
                  </a:ext>
                </a:extLst>
              </a:tr>
              <a:tr h="383426">
                <a:tc>
                  <a:txBody>
                    <a:bodyPr/>
                    <a:lstStyle/>
                    <a:p>
                      <a:pPr>
                        <a:lnSpc>
                          <a:spcPct val="107000"/>
                        </a:lnSpc>
                        <a:spcAft>
                          <a:spcPts val="0"/>
                        </a:spcAft>
                      </a:pPr>
                      <a:r>
                        <a:rPr lang="en-US" sz="2400">
                          <a:effectLst/>
                        </a:rPr>
                        <a:t> union</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0.084***</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0.111***</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957850872"/>
                  </a:ext>
                </a:extLst>
              </a:tr>
              <a:tr h="383426">
                <a:tc>
                  <a:txBody>
                    <a:bodyPr/>
                    <a:lstStyle/>
                    <a:p>
                      <a:pP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(0.019)</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(0.018)</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3748428909"/>
                  </a:ext>
                </a:extLst>
              </a:tr>
              <a:tr h="383426">
                <a:tc>
                  <a:txBody>
                    <a:bodyPr/>
                    <a:lstStyle/>
                    <a:p>
                      <a:pPr>
                        <a:lnSpc>
                          <a:spcPct val="107000"/>
                        </a:lnSpc>
                        <a:spcAft>
                          <a:spcPts val="0"/>
                        </a:spcAft>
                      </a:pPr>
                      <a:r>
                        <a:rPr lang="en-US" sz="2400">
                          <a:effectLst/>
                        </a:rPr>
                        <a:t> married</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0.061***</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0.076***</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3652102375"/>
                  </a:ext>
                </a:extLst>
              </a:tr>
              <a:tr h="383426">
                <a:tc>
                  <a:txBody>
                    <a:bodyPr/>
                    <a:lstStyle/>
                    <a:p>
                      <a:pP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(0.018)</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(0.017)</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433779373"/>
                  </a:ext>
                </a:extLst>
              </a:tr>
              <a:tr h="383426">
                <a:tc>
                  <a:txBody>
                    <a:bodyPr/>
                    <a:lstStyle/>
                    <a:p>
                      <a:pPr>
                        <a:lnSpc>
                          <a:spcPct val="107000"/>
                        </a:lnSpc>
                        <a:spcAft>
                          <a:spcPts val="0"/>
                        </a:spcAft>
                      </a:pPr>
                      <a:r>
                        <a:rPr lang="en-US" sz="2400" dirty="0">
                          <a:effectLst/>
                        </a:rPr>
                        <a:t> experience</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0.060***</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0.033***</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3218042661"/>
                  </a:ext>
                </a:extLst>
              </a:tr>
              <a:tr h="383426">
                <a:tc>
                  <a:txBody>
                    <a:bodyPr/>
                    <a:lstStyle/>
                    <a:p>
                      <a:pP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(0.003)</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(0.011)</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689546921"/>
                  </a:ext>
                </a:extLst>
              </a:tr>
              <a:tr h="383426">
                <a:tc>
                  <a:txBody>
                    <a:bodyPr/>
                    <a:lstStyle/>
                    <a:p>
                      <a:pPr>
                        <a:lnSpc>
                          <a:spcPct val="107000"/>
                        </a:lnSpc>
                        <a:spcAft>
                          <a:spcPts val="0"/>
                        </a:spcAft>
                      </a:pPr>
                      <a:r>
                        <a:rPr lang="en-US" sz="2400" dirty="0">
                          <a:effectLst/>
                        </a:rPr>
                        <a:t>year</a:t>
                      </a:r>
                      <a:r>
                        <a:rPr lang="en-US" sz="2400" baseline="0" dirty="0">
                          <a:effectLst/>
                        </a:rPr>
                        <a:t> since 1980</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0.026**</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609215451"/>
                  </a:ext>
                </a:extLst>
              </a:tr>
              <a:tr h="383426">
                <a:tc>
                  <a:txBody>
                    <a:bodyPr/>
                    <a:lstStyle/>
                    <a:p>
                      <a:pP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(0.011)</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2012394890"/>
                  </a:ext>
                </a:extLst>
              </a:tr>
              <a:tr h="695463">
                <a:tc>
                  <a:txBody>
                    <a:bodyPr/>
                    <a:lstStyle/>
                    <a:p>
                      <a:pPr>
                        <a:lnSpc>
                          <a:spcPct val="107000"/>
                        </a:lnSpc>
                        <a:spcAft>
                          <a:spcPts val="0"/>
                        </a:spcAft>
                      </a:pPr>
                      <a:r>
                        <a:rPr lang="en-US" sz="2400" dirty="0">
                          <a:effectLst/>
                        </a:rPr>
                        <a:t>years</a:t>
                      </a:r>
                      <a:r>
                        <a:rPr lang="en-US" sz="2400" baseline="0" dirty="0">
                          <a:effectLst/>
                        </a:rPr>
                        <a:t> in education from high school grad</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0.095***</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2405239042"/>
                  </a:ext>
                </a:extLst>
              </a:tr>
              <a:tr h="383426">
                <a:tc>
                  <a:txBody>
                    <a:bodyPr/>
                    <a:lstStyle/>
                    <a:p>
                      <a:pP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(0.011)</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485734930"/>
                  </a:ext>
                </a:extLst>
              </a:tr>
              <a:tr h="383426">
                <a:tc>
                  <a:txBody>
                    <a:bodyPr/>
                    <a:lstStyle/>
                    <a:p>
                      <a:pPr>
                        <a:lnSpc>
                          <a:spcPct val="107000"/>
                        </a:lnSpc>
                        <a:spcAft>
                          <a:spcPts val="0"/>
                        </a:spcAft>
                      </a:pPr>
                      <a:r>
                        <a:rPr lang="en-US" sz="2400">
                          <a:effectLst/>
                        </a:rPr>
                        <a:t> _cons</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1.212***</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1.317***</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2645603363"/>
                  </a:ext>
                </a:extLst>
              </a:tr>
              <a:tr h="383426">
                <a:tc>
                  <a:txBody>
                    <a:bodyPr/>
                    <a:lstStyle/>
                    <a:p>
                      <a:pP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(0.017)</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(0.037)</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176802833"/>
                  </a:ext>
                </a:extLst>
              </a:tr>
              <a:tr h="395585">
                <a:tc>
                  <a:txBody>
                    <a:bodyPr/>
                    <a:lstStyle/>
                    <a:p>
                      <a:pPr>
                        <a:lnSpc>
                          <a:spcPct val="107000"/>
                        </a:lnSpc>
                        <a:spcAft>
                          <a:spcPts val="0"/>
                        </a:spcAft>
                      </a:pPr>
                      <a:r>
                        <a:rPr lang="en-US" sz="2400">
                          <a:effectLst/>
                        </a:rPr>
                        <a:t>sigma_u</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.40</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.32</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3567951022"/>
                  </a:ext>
                </a:extLst>
              </a:tr>
              <a:tr h="383426">
                <a:tc>
                  <a:txBody>
                    <a:bodyPr/>
                    <a:lstStyle/>
                    <a:p>
                      <a:pPr>
                        <a:lnSpc>
                          <a:spcPct val="107000"/>
                        </a:lnSpc>
                        <a:spcAft>
                          <a:spcPts val="0"/>
                        </a:spcAft>
                      </a:pPr>
                      <a:r>
                        <a:rPr lang="en-US" sz="2400">
                          <a:effectLst/>
                        </a:rPr>
                        <a:t>sigma_e</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.35</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.35</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3075536550"/>
                  </a:ext>
                </a:extLst>
              </a:tr>
              <a:tr h="383426">
                <a:tc>
                  <a:txBody>
                    <a:bodyPr/>
                    <a:lstStyle/>
                    <a:p>
                      <a:pPr>
                        <a:lnSpc>
                          <a:spcPct val="107000"/>
                        </a:lnSpc>
                        <a:spcAft>
                          <a:spcPts val="0"/>
                        </a:spcAft>
                      </a:pPr>
                      <a:r>
                        <a:rPr lang="en-US" sz="2400" dirty="0">
                          <a:effectLst/>
                        </a:rPr>
                        <a:t>Rho</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.57</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.45</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1321218361"/>
                  </a:ext>
                </a:extLst>
              </a:tr>
              <a:tr h="383426">
                <a:tc>
                  <a:txBody>
                    <a:bodyPr/>
                    <a:lstStyle/>
                    <a:p>
                      <a:pP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 </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 </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3199293466"/>
                  </a:ext>
                </a:extLst>
              </a:tr>
              <a:tr h="383426">
                <a:tc>
                  <a:txBody>
                    <a:bodyPr/>
                    <a:lstStyle/>
                    <a:p>
                      <a:pPr>
                        <a:lnSpc>
                          <a:spcPct val="107000"/>
                        </a:lnSpc>
                        <a:spcAft>
                          <a:spcPts val="0"/>
                        </a:spcAft>
                      </a:pPr>
                      <a:r>
                        <a:rPr lang="en-US" sz="2400" dirty="0">
                          <a:effectLst/>
                        </a:rPr>
                        <a:t> Obs.</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a:effectLst/>
                        </a:rPr>
                        <a:t>4360</a:t>
                      </a:r>
                      <a:endParaRPr lang="en-GB"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a:txBody>
                    <a:bodyPr/>
                    <a:lstStyle/>
                    <a:p>
                      <a:pPr algn="ctr">
                        <a:lnSpc>
                          <a:spcPct val="107000"/>
                        </a:lnSpc>
                        <a:spcAft>
                          <a:spcPts val="0"/>
                        </a:spcAft>
                      </a:pPr>
                      <a:r>
                        <a:rPr lang="en-US" sz="2400" dirty="0">
                          <a:effectLst/>
                        </a:rPr>
                        <a:t>4360</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extLst>
                  <a:ext uri="{0D108BD9-81ED-4DB2-BD59-A6C34878D82A}">
                    <a16:rowId xmlns:a16="http://schemas.microsoft.com/office/drawing/2014/main" val="2755378504"/>
                  </a:ext>
                </a:extLst>
              </a:tr>
              <a:tr h="279112">
                <a:tc gridSpan="3">
                  <a:txBody>
                    <a:bodyPr/>
                    <a:lstStyle/>
                    <a:p>
                      <a:pPr>
                        <a:lnSpc>
                          <a:spcPct val="107000"/>
                        </a:lnSpc>
                        <a:spcAft>
                          <a:spcPts val="0"/>
                        </a:spcAft>
                      </a:pPr>
                      <a:r>
                        <a:rPr lang="en-US" sz="1200" dirty="0">
                          <a:effectLst/>
                        </a:rPr>
                        <a:t>Standard errors are in parenthesis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97960372"/>
                  </a:ext>
                </a:extLst>
              </a:tr>
              <a:tr h="279112">
                <a:tc gridSpan="3">
                  <a:txBody>
                    <a:bodyPr/>
                    <a:lstStyle/>
                    <a:p>
                      <a:pPr>
                        <a:lnSpc>
                          <a:spcPct val="107000"/>
                        </a:lnSpc>
                        <a:spcAft>
                          <a:spcPts val="0"/>
                        </a:spcAft>
                      </a:pPr>
                      <a:r>
                        <a:rPr lang="en-US" sz="1200" dirty="0">
                          <a:solidFill>
                            <a:schemeClr val="bg2"/>
                          </a:solidFill>
                          <a:effectLst/>
                        </a:rPr>
                        <a:t>*** p&lt;0.01, ** p&lt;0.05, * p&lt;0.1 </a:t>
                      </a:r>
                      <a:endParaRPr lang="en-GB" sz="1600" dirty="0">
                        <a:solidFill>
                          <a:schemeClr val="bg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798" marR="44798" marT="0" marB="0"/>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268159693"/>
                  </a:ext>
                </a:extLst>
              </a:tr>
            </a:tbl>
          </a:graphicData>
        </a:graphic>
      </p:graphicFrame>
      <p:sp>
        <p:nvSpPr>
          <p:cNvPr id="3" name="Rectangle 2">
            <a:extLst>
              <a:ext uri="{FF2B5EF4-FFF2-40B4-BE49-F238E27FC236}">
                <a16:creationId xmlns:a16="http://schemas.microsoft.com/office/drawing/2014/main" id="{E07D7026-9D8E-4324-A2AA-EA2360E5F0F7}"/>
              </a:ext>
            </a:extLst>
          </p:cNvPr>
          <p:cNvSpPr/>
          <p:nvPr/>
        </p:nvSpPr>
        <p:spPr>
          <a:xfrm>
            <a:off x="9626707" y="671948"/>
            <a:ext cx="1470186" cy="186730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584A23E8-CD4C-461D-AE17-4DDD4962EC10}"/>
              </a:ext>
            </a:extLst>
          </p:cNvPr>
          <p:cNvSpPr/>
          <p:nvPr/>
        </p:nvSpPr>
        <p:spPr>
          <a:xfrm>
            <a:off x="9626707" y="4862669"/>
            <a:ext cx="1470186" cy="117018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F752C098-0DC9-41EA-AA29-9C410AE9472E}"/>
              </a:ext>
            </a:extLst>
          </p:cNvPr>
          <p:cNvSpPr/>
          <p:nvPr/>
        </p:nvSpPr>
        <p:spPr>
          <a:xfrm>
            <a:off x="5590227" y="2582534"/>
            <a:ext cx="5506666" cy="2258973"/>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406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7F8252F-727B-4405-92FE-36459A98ED18}"/>
              </a:ext>
            </a:extLst>
          </p:cNvPr>
          <p:cNvPicPr>
            <a:picLocks noChangeAspect="1"/>
          </p:cNvPicPr>
          <p:nvPr/>
        </p:nvPicPr>
        <p:blipFill>
          <a:blip r:embed="rId2"/>
          <a:stretch>
            <a:fillRect/>
          </a:stretch>
        </p:blipFill>
        <p:spPr>
          <a:xfrm>
            <a:off x="-766994" y="2189150"/>
            <a:ext cx="28021159" cy="7278057"/>
          </a:xfrm>
          <a:prstGeom prst="rect">
            <a:avLst/>
          </a:prstGeom>
        </p:spPr>
      </p:pic>
      <p:sp>
        <p:nvSpPr>
          <p:cNvPr id="3" name="Title 1">
            <a:extLst>
              <a:ext uri="{FF2B5EF4-FFF2-40B4-BE49-F238E27FC236}">
                <a16:creationId xmlns:a16="http://schemas.microsoft.com/office/drawing/2014/main" id="{7E1E7948-B411-4DD8-B95E-9BDE130C449D}"/>
              </a:ext>
            </a:extLst>
          </p:cNvPr>
          <p:cNvSpPr txBox="1">
            <a:spLocks/>
          </p:cNvSpPr>
          <p:nvPr/>
        </p:nvSpPr>
        <p:spPr>
          <a:xfrm>
            <a:off x="889024" y="292224"/>
            <a:ext cx="9748231" cy="2038594"/>
          </a:xfrm>
          <a:prstGeom prst="rect">
            <a:avLst/>
          </a:prstGeom>
        </p:spPr>
        <p:txBody>
          <a:bodyPr>
            <a:normAutofit/>
          </a:bodyPr>
          <a:lst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a:lstStyle>
          <a:p>
            <a:r>
              <a:rPr lang="en-GB">
                <a:solidFill>
                  <a:schemeClr val="accent2">
                    <a:lumMod val="75000"/>
                  </a:schemeClr>
                </a:solidFill>
              </a:rPr>
              <a:t>Hausman</a:t>
            </a:r>
            <a:endParaRPr lang="en-GB" dirty="0">
              <a:solidFill>
                <a:schemeClr val="accent2">
                  <a:lumMod val="75000"/>
                </a:schemeClr>
              </a:solidFill>
            </a:endParaRPr>
          </a:p>
        </p:txBody>
      </p:sp>
      <p:sp>
        <p:nvSpPr>
          <p:cNvPr id="4" name="Oval 3">
            <a:extLst>
              <a:ext uri="{FF2B5EF4-FFF2-40B4-BE49-F238E27FC236}">
                <a16:creationId xmlns:a16="http://schemas.microsoft.com/office/drawing/2014/main" id="{08E32495-A501-4FB1-9F1F-F6BB8FE16B08}"/>
              </a:ext>
            </a:extLst>
          </p:cNvPr>
          <p:cNvSpPr/>
          <p:nvPr/>
        </p:nvSpPr>
        <p:spPr>
          <a:xfrm>
            <a:off x="5029809" y="7958855"/>
            <a:ext cx="1466660" cy="1191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2206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ACE5940-88A9-447F-B329-0D9E2A4658B1}"/>
              </a:ext>
            </a:extLst>
          </p:cNvPr>
          <p:cNvSpPr txBox="1">
            <a:spLocks/>
          </p:cNvSpPr>
          <p:nvPr/>
        </p:nvSpPr>
        <p:spPr>
          <a:xfrm>
            <a:off x="501161" y="1977625"/>
            <a:ext cx="10120624" cy="1538298"/>
          </a:xfrm>
          <a:prstGeom prst="rect">
            <a:avLst/>
          </a:prstGeom>
        </p:spPr>
        <p:txBody>
          <a:bodyPr/>
          <a:lst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a:lstStyle>
          <a:p>
            <a:r>
              <a:rPr lang="en-GB" sz="6000" dirty="0">
                <a:solidFill>
                  <a:schemeClr val="accent2">
                    <a:lumMod val="75000"/>
                  </a:schemeClr>
                </a:solidFill>
                <a:highlight>
                  <a:srgbClr val="00FFFF"/>
                </a:highlight>
              </a:rPr>
              <a:t>Alternatives</a:t>
            </a:r>
            <a:endParaRPr lang="en-GB" dirty="0">
              <a:solidFill>
                <a:schemeClr val="accent2">
                  <a:lumMod val="75000"/>
                </a:schemeClr>
              </a:solidFill>
              <a:highlight>
                <a:srgbClr val="00FFFF"/>
              </a:highlight>
            </a:endParaRPr>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55B24F3B-DD41-4091-8535-D3A9EF4DF371}"/>
                  </a:ext>
                </a:extLst>
              </p:cNvPr>
              <p:cNvSpPr txBox="1">
                <a:spLocks/>
              </p:cNvSpPr>
              <p:nvPr/>
            </p:nvSpPr>
            <p:spPr>
              <a:xfrm>
                <a:off x="0" y="3042988"/>
                <a:ext cx="17100713" cy="6533413"/>
              </a:xfrm>
              <a:prstGeom prst="rect">
                <a:avLst/>
              </a:prstGeom>
            </p:spPr>
            <p:txBody>
              <a:bodyPr vert="horz" lIns="91440" tIns="45720" rIns="91440" bIns="45720" rtlCol="0">
                <a:normAutofit fontScale="92500" lnSpcReduction="20000"/>
              </a:bodyPr>
              <a:lstStyle>
                <a:lvl1pPr marL="0" indent="0" algn="ctr" defTabSz="1371600" rtl="0" eaLnBrk="1" latinLnBrk="0" hangingPunct="1">
                  <a:lnSpc>
                    <a:spcPct val="90000"/>
                  </a:lnSpc>
                  <a:spcBef>
                    <a:spcPts val="1500"/>
                  </a:spcBef>
                  <a:buFont typeface="Arial" panose="020B0604020202020204" pitchFamily="34" charset="0"/>
                  <a:buNone/>
                  <a:defRPr sz="3600" kern="1200">
                    <a:solidFill>
                      <a:schemeClr val="bg1"/>
                    </a:solidFill>
                    <a:latin typeface="+mn-lt"/>
                    <a:ea typeface="+mn-ea"/>
                    <a:cs typeface="+mn-cs"/>
                  </a:defRPr>
                </a:lvl1pPr>
                <a:lvl2pPr marL="685800" indent="0" algn="ctr" defTabSz="1371600" rtl="0" eaLnBrk="1" latinLnBrk="0" hangingPunct="1">
                  <a:lnSpc>
                    <a:spcPct val="90000"/>
                  </a:lnSpc>
                  <a:spcBef>
                    <a:spcPts val="750"/>
                  </a:spcBef>
                  <a:buFont typeface="Arial" panose="020B0604020202020204" pitchFamily="34" charset="0"/>
                  <a:buNone/>
                  <a:defRPr sz="3000" kern="1200">
                    <a:solidFill>
                      <a:schemeClr val="tx1"/>
                    </a:solidFill>
                    <a:latin typeface="+mn-lt"/>
                    <a:ea typeface="+mn-ea"/>
                    <a:cs typeface="+mn-cs"/>
                  </a:defRPr>
                </a:lvl2pPr>
                <a:lvl3pPr marL="1371600" indent="0" algn="ctr" defTabSz="1371600" rtl="0" eaLnBrk="1" latinLnBrk="0" hangingPunct="1">
                  <a:lnSpc>
                    <a:spcPct val="90000"/>
                  </a:lnSpc>
                  <a:spcBef>
                    <a:spcPts val="750"/>
                  </a:spcBef>
                  <a:buFont typeface="Arial" panose="020B0604020202020204" pitchFamily="34" charset="0"/>
                  <a:buNone/>
                  <a:defRPr sz="2700" kern="1200">
                    <a:solidFill>
                      <a:schemeClr val="tx1"/>
                    </a:solidFill>
                    <a:latin typeface="+mn-lt"/>
                    <a:ea typeface="+mn-ea"/>
                    <a:cs typeface="+mn-cs"/>
                  </a:defRPr>
                </a:lvl3pPr>
                <a:lvl4pPr marL="2057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4pPr>
                <a:lvl5pPr marL="27432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5pPr>
                <a:lvl6pPr marL="34290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8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8006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6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pPr algn="l"/>
                <a:endParaRPr lang="en-GB" dirty="0">
                  <a:solidFill>
                    <a:schemeClr val="bg2"/>
                  </a:solidFill>
                </a:endParaRPr>
              </a:p>
              <a:p>
                <a:pPr algn="l"/>
                <a:r>
                  <a:rPr lang="en-GB" dirty="0" err="1">
                    <a:solidFill>
                      <a:schemeClr val="bg2"/>
                    </a:solidFill>
                  </a:rPr>
                  <a:t>Mundlak</a:t>
                </a:r>
                <a:r>
                  <a:rPr lang="en-GB" dirty="0">
                    <a:solidFill>
                      <a:schemeClr val="bg2"/>
                    </a:solidFill>
                  </a:rPr>
                  <a:t> (1978) </a:t>
                </a:r>
              </a:p>
              <a:p>
                <a:pPr algn="l"/>
                <a:r>
                  <a:rPr lang="en-GB" dirty="0">
                    <a:solidFill>
                      <a:schemeClr val="bg2"/>
                    </a:solidFill>
                  </a:rPr>
                  <a:t>include cluster means for all within individual covariates</a:t>
                </a:r>
              </a:p>
              <a:p>
                <a:pPr lvl="1" algn="l"/>
                <a:r>
                  <a:rPr lang="en-GB" sz="3200" dirty="0">
                    <a:solidFill>
                      <a:schemeClr val="bg2"/>
                    </a:solidFill>
                  </a:rPr>
                  <a:t>Enables consistent estimation of within effects </a:t>
                </a:r>
              </a:p>
              <a:p>
                <a:pPr lvl="1" algn="l"/>
                <a:r>
                  <a:rPr lang="en-GB" sz="3200" dirty="0">
                    <a:solidFill>
                      <a:schemeClr val="bg2"/>
                    </a:solidFill>
                  </a:rPr>
                  <a:t>Between occasions vars may still be correlated with unobserved vars in the error</a:t>
                </a:r>
              </a:p>
              <a:p>
                <a:pPr lvl="1" algn="l"/>
                <a:endParaRPr lang="en-GB" sz="3200" dirty="0">
                  <a:solidFill>
                    <a:schemeClr val="bg2"/>
                  </a:solidFill>
                </a:endParaRPr>
              </a:p>
              <a:p>
                <a:pPr algn="l"/>
                <a:r>
                  <a:rPr lang="en-GB" dirty="0">
                    <a:solidFill>
                      <a:schemeClr val="bg2"/>
                    </a:solidFill>
                  </a:rPr>
                  <a:t>Allison (2009) Hybrid model.</a:t>
                </a:r>
              </a:p>
              <a:p>
                <a:pPr lvl="1" algn="l"/>
                <a:r>
                  <a:rPr lang="en-GB" sz="3200" dirty="0">
                    <a:solidFill>
                      <a:schemeClr val="bg2"/>
                    </a:solidFill>
                  </a:rPr>
                  <a:t>‘Time varying x variables transformed into deviations from their person-specific means’</a:t>
                </a:r>
              </a:p>
              <a:p>
                <a:pPr lvl="1" algn="l"/>
                <a:r>
                  <a:rPr lang="en-GB" sz="3200" dirty="0">
                    <a:solidFill>
                      <a:schemeClr val="bg2"/>
                    </a:solidFill>
                  </a:rPr>
                  <a:t>Subtracting person-specific means from time varying vars (group mean centring) </a:t>
                </a:r>
              </a:p>
              <a:p>
                <a:pPr lvl="1" algn="l"/>
                <a:endParaRPr lang="en-GB" sz="3600" dirty="0">
                  <a:solidFill>
                    <a:schemeClr val="bg2"/>
                  </a:solidFill>
                </a:endParaRPr>
              </a:p>
              <a:p>
                <a:pPr algn="l"/>
                <a:r>
                  <a:rPr lang="en-GB" dirty="0">
                    <a:solidFill>
                      <a:schemeClr val="bg2"/>
                    </a:solidFill>
                  </a:rPr>
                  <a:t>Bell et al. (2019)</a:t>
                </a:r>
              </a:p>
              <a:p>
                <a:pPr lvl="1" algn="l"/>
                <a14:m>
                  <m:oMath xmlns:m="http://schemas.openxmlformats.org/officeDocument/2006/math">
                    <m:sSub>
                      <m:sSubPr>
                        <m:ctrlPr>
                          <a:rPr lang="en-GB" sz="3200" i="1" smtClean="0">
                            <a:solidFill>
                              <a:schemeClr val="bg2"/>
                            </a:solidFill>
                            <a:latin typeface="Cambria Math" panose="02040503050406030204" pitchFamily="18" charset="0"/>
                          </a:rPr>
                        </m:ctrlPr>
                      </m:sSubPr>
                      <m:e>
                        <m:r>
                          <a:rPr lang="en-GB" sz="3200" i="1" smtClean="0">
                            <a:solidFill>
                              <a:schemeClr val="bg2"/>
                            </a:solidFill>
                            <a:latin typeface="Cambria Math" panose="02040503050406030204" pitchFamily="18" charset="0"/>
                          </a:rPr>
                          <m:t>𝑋</m:t>
                        </m:r>
                      </m:e>
                      <m:sub>
                        <m:r>
                          <a:rPr lang="en-GB" sz="3200" i="1" smtClean="0">
                            <a:solidFill>
                              <a:schemeClr val="bg2"/>
                            </a:solidFill>
                            <a:latin typeface="Cambria Math" panose="02040503050406030204" pitchFamily="18" charset="0"/>
                          </a:rPr>
                          <m:t>𝑖𝑡</m:t>
                        </m:r>
                      </m:sub>
                    </m:sSub>
                  </m:oMath>
                </a14:m>
                <a:r>
                  <a:rPr lang="en-GB" sz="3200" dirty="0">
                    <a:solidFill>
                      <a:schemeClr val="bg2"/>
                    </a:solidFill>
                  </a:rPr>
                  <a:t> divided into two parts. Each with a separate effect. 1 part represents the average within effect of </a:t>
                </a:r>
                <a14:m>
                  <m:oMath xmlns:m="http://schemas.openxmlformats.org/officeDocument/2006/math">
                    <m:sSub>
                      <m:sSubPr>
                        <m:ctrlPr>
                          <a:rPr lang="en-GB" sz="3200" i="1">
                            <a:solidFill>
                              <a:schemeClr val="bg2"/>
                            </a:solidFill>
                            <a:latin typeface="Cambria Math" panose="02040503050406030204" pitchFamily="18" charset="0"/>
                          </a:rPr>
                        </m:ctrlPr>
                      </m:sSubPr>
                      <m:e>
                        <m:r>
                          <a:rPr lang="en-GB" sz="3200" i="1">
                            <a:solidFill>
                              <a:schemeClr val="bg2"/>
                            </a:solidFill>
                            <a:latin typeface="Cambria Math" panose="02040503050406030204" pitchFamily="18" charset="0"/>
                          </a:rPr>
                          <m:t>𝑋</m:t>
                        </m:r>
                      </m:e>
                      <m:sub>
                        <m:r>
                          <a:rPr lang="en-GB" sz="3200" i="1">
                            <a:solidFill>
                              <a:schemeClr val="bg2"/>
                            </a:solidFill>
                            <a:latin typeface="Cambria Math" panose="02040503050406030204" pitchFamily="18" charset="0"/>
                          </a:rPr>
                          <m:t>𝑖𝑡</m:t>
                        </m:r>
                      </m:sub>
                    </m:sSub>
                  </m:oMath>
                </a14:m>
                <a:r>
                  <a:rPr lang="en-GB" sz="3200" dirty="0">
                    <a:solidFill>
                      <a:schemeClr val="bg2"/>
                    </a:solidFill>
                  </a:rPr>
                  <a:t>. 2</a:t>
                </a:r>
                <a:r>
                  <a:rPr lang="en-GB" sz="3200" baseline="30000" dirty="0">
                    <a:solidFill>
                      <a:schemeClr val="bg2"/>
                    </a:solidFill>
                  </a:rPr>
                  <a:t>nd</a:t>
                </a:r>
                <a:r>
                  <a:rPr lang="en-GB" sz="3200" dirty="0">
                    <a:solidFill>
                      <a:schemeClr val="bg2"/>
                    </a:solidFill>
                  </a:rPr>
                  <a:t> part represents the average between effect of </a:t>
                </a:r>
                <a14:m>
                  <m:oMath xmlns:m="http://schemas.openxmlformats.org/officeDocument/2006/math">
                    <m:sSub>
                      <m:sSubPr>
                        <m:ctrlPr>
                          <a:rPr lang="en-GB" sz="3200" i="1">
                            <a:solidFill>
                              <a:schemeClr val="bg2"/>
                            </a:solidFill>
                            <a:latin typeface="Cambria Math" panose="02040503050406030204" pitchFamily="18" charset="0"/>
                          </a:rPr>
                        </m:ctrlPr>
                      </m:sSubPr>
                      <m:e>
                        <m:r>
                          <a:rPr lang="en-GB" sz="3200" i="1">
                            <a:solidFill>
                              <a:schemeClr val="bg2"/>
                            </a:solidFill>
                            <a:latin typeface="Cambria Math" panose="02040503050406030204" pitchFamily="18" charset="0"/>
                          </a:rPr>
                          <m:t>𝑋</m:t>
                        </m:r>
                      </m:e>
                      <m:sub>
                        <m:r>
                          <a:rPr lang="en-GB" sz="3200" i="1">
                            <a:solidFill>
                              <a:schemeClr val="bg2"/>
                            </a:solidFill>
                            <a:latin typeface="Cambria Math" panose="02040503050406030204" pitchFamily="18" charset="0"/>
                          </a:rPr>
                          <m:t>𝑖𝑡</m:t>
                        </m:r>
                      </m:sub>
                    </m:sSub>
                  </m:oMath>
                </a14:m>
                <a:r>
                  <a:rPr lang="en-GB" sz="3200" dirty="0">
                    <a:solidFill>
                      <a:schemeClr val="bg2"/>
                    </a:solidFill>
                  </a:rPr>
                  <a:t>. An additional parameter represents the effect of time-invariant variables – a between effect.   </a:t>
                </a:r>
              </a:p>
              <a:p>
                <a:pPr algn="l"/>
                <a:endParaRPr lang="en-GB" dirty="0">
                  <a:solidFill>
                    <a:schemeClr val="bg2"/>
                  </a:solidFill>
                </a:endParaRPr>
              </a:p>
            </p:txBody>
          </p:sp>
        </mc:Choice>
        <mc:Fallback xmlns="">
          <p:sp>
            <p:nvSpPr>
              <p:cNvPr id="7" name="Content Placeholder 2">
                <a:extLst>
                  <a:ext uri="{FF2B5EF4-FFF2-40B4-BE49-F238E27FC236}">
                    <a16:creationId xmlns:a16="http://schemas.microsoft.com/office/drawing/2014/main" id="{55B24F3B-DD41-4091-8535-D3A9EF4DF371}"/>
                  </a:ext>
                </a:extLst>
              </p:cNvPr>
              <p:cNvSpPr txBox="1">
                <a:spLocks noRot="1" noChangeAspect="1" noMove="1" noResize="1" noEditPoints="1" noAdjustHandles="1" noChangeArrowheads="1" noChangeShapeType="1" noTextEdit="1"/>
              </p:cNvSpPr>
              <p:nvPr/>
            </p:nvSpPr>
            <p:spPr>
              <a:xfrm>
                <a:off x="0" y="3042988"/>
                <a:ext cx="17100713" cy="6533413"/>
              </a:xfrm>
              <a:prstGeom prst="rect">
                <a:avLst/>
              </a:prstGeom>
              <a:blipFill>
                <a:blip r:embed="rId2"/>
                <a:stretch>
                  <a:fillRect l="-963"/>
                </a:stretch>
              </a:blipFill>
            </p:spPr>
            <p:txBody>
              <a:bodyPr/>
              <a:lstStyle/>
              <a:p>
                <a:r>
                  <a:rPr lang="en-GB">
                    <a:noFill/>
                  </a:rPr>
                  <a:t> </a:t>
                </a:r>
              </a:p>
            </p:txBody>
          </p:sp>
        </mc:Fallback>
      </mc:AlternateContent>
    </p:spTree>
    <p:extLst>
      <p:ext uri="{BB962C8B-B14F-4D97-AF65-F5344CB8AC3E}">
        <p14:creationId xmlns:p14="http://schemas.microsoft.com/office/powerpoint/2010/main" val="369631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a:extLst>
              <a:ext uri="{FF2B5EF4-FFF2-40B4-BE49-F238E27FC236}">
                <a16:creationId xmlns:a16="http://schemas.microsoft.com/office/drawing/2014/main" id="{B07E0A4F-20B2-40DA-B0F5-9C752F77C9C5}"/>
              </a:ext>
            </a:extLst>
          </p:cNvPr>
          <p:cNvGraphicFramePr>
            <a:graphicFrameLocks noGrp="1"/>
          </p:cNvGraphicFramePr>
          <p:nvPr/>
        </p:nvGraphicFramePr>
        <p:xfrm>
          <a:off x="230386" y="234840"/>
          <a:ext cx="12340827" cy="10072985"/>
        </p:xfrm>
        <a:graphic>
          <a:graphicData uri="http://schemas.openxmlformats.org/drawingml/2006/table">
            <a:tbl>
              <a:tblPr>
                <a:tableStyleId>{3B4B98B0-60AC-42C2-AFA5-B58CD77FA1E5}</a:tableStyleId>
              </a:tblPr>
              <a:tblGrid>
                <a:gridCol w="4290333">
                  <a:extLst>
                    <a:ext uri="{9D8B030D-6E8A-4147-A177-3AD203B41FA5}">
                      <a16:colId xmlns:a16="http://schemas.microsoft.com/office/drawing/2014/main" val="2597756264"/>
                    </a:ext>
                  </a:extLst>
                </a:gridCol>
                <a:gridCol w="2336948">
                  <a:extLst>
                    <a:ext uri="{9D8B030D-6E8A-4147-A177-3AD203B41FA5}">
                      <a16:colId xmlns:a16="http://schemas.microsoft.com/office/drawing/2014/main" val="2754933340"/>
                    </a:ext>
                  </a:extLst>
                </a:gridCol>
                <a:gridCol w="2250639">
                  <a:extLst>
                    <a:ext uri="{9D8B030D-6E8A-4147-A177-3AD203B41FA5}">
                      <a16:colId xmlns:a16="http://schemas.microsoft.com/office/drawing/2014/main" val="3830537123"/>
                    </a:ext>
                  </a:extLst>
                </a:gridCol>
                <a:gridCol w="3462907">
                  <a:extLst>
                    <a:ext uri="{9D8B030D-6E8A-4147-A177-3AD203B41FA5}">
                      <a16:colId xmlns:a16="http://schemas.microsoft.com/office/drawing/2014/main" val="3160529415"/>
                    </a:ext>
                  </a:extLst>
                </a:gridCol>
              </a:tblGrid>
              <a:tr h="356573">
                <a:tc>
                  <a:txBody>
                    <a:bodyPr/>
                    <a:lstStyle/>
                    <a:p>
                      <a:pPr algn="ctr">
                        <a:lnSpc>
                          <a:spcPct val="107000"/>
                        </a:lnSpc>
                        <a:spcAft>
                          <a:spcPts val="0"/>
                        </a:spcAft>
                      </a:pPr>
                      <a:r>
                        <a:rPr lang="en-US" sz="2000" dirty="0">
                          <a:effectLst/>
                        </a:rPr>
                        <a:t>   </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b="1" dirty="0">
                          <a:solidFill>
                            <a:srgbClr val="00B0F0"/>
                          </a:solidFill>
                          <a:effectLst/>
                        </a:rPr>
                        <a:t>  FE</a:t>
                      </a:r>
                      <a:endParaRPr lang="en-GB" sz="20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b="1" dirty="0">
                          <a:solidFill>
                            <a:srgbClr val="00B0F0"/>
                          </a:solidFill>
                          <a:effectLst/>
                        </a:rPr>
                        <a:t>  RE</a:t>
                      </a:r>
                      <a:endParaRPr lang="en-GB" sz="20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b="1" dirty="0">
                          <a:solidFill>
                            <a:srgbClr val="00B0F0"/>
                          </a:solidFill>
                          <a:effectLst/>
                        </a:rPr>
                        <a:t>  </a:t>
                      </a:r>
                      <a:r>
                        <a:rPr lang="en-US" sz="2000" b="1" dirty="0" err="1">
                          <a:solidFill>
                            <a:srgbClr val="00B0F0"/>
                          </a:solidFill>
                          <a:effectLst/>
                        </a:rPr>
                        <a:t>Mundlak</a:t>
                      </a:r>
                      <a:endParaRPr lang="en-GB" sz="20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626800653"/>
                  </a:ext>
                </a:extLst>
              </a:tr>
              <a:tr h="356573">
                <a:tc>
                  <a:txBody>
                    <a:bodyPr/>
                    <a:lstStyle/>
                    <a:p>
                      <a:pPr algn="ctr">
                        <a:lnSpc>
                          <a:spcPct val="107000"/>
                        </a:lnSpc>
                        <a:spcAft>
                          <a:spcPts val="0"/>
                        </a:spcAft>
                      </a:pPr>
                      <a:r>
                        <a:rPr lang="en-US" sz="2000" dirty="0">
                          <a:effectLst/>
                        </a:rPr>
                        <a:t>   </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   </a:t>
                      </a:r>
                      <a:r>
                        <a:rPr lang="en-US" sz="2000" dirty="0" err="1">
                          <a:effectLst/>
                        </a:rPr>
                        <a:t>lwage</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   </a:t>
                      </a:r>
                      <a:r>
                        <a:rPr lang="en-US" sz="2000" dirty="0" err="1">
                          <a:effectLst/>
                        </a:rPr>
                        <a:t>lwage</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lwage</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1287701935"/>
                  </a:ext>
                </a:extLst>
              </a:tr>
              <a:tr h="356573">
                <a:tc>
                  <a:txBody>
                    <a:bodyPr/>
                    <a:lstStyle/>
                    <a:p>
                      <a:pPr>
                        <a:lnSpc>
                          <a:spcPct val="107000"/>
                        </a:lnSpc>
                        <a:spcAft>
                          <a:spcPts val="0"/>
                        </a:spcAft>
                      </a:pPr>
                      <a:r>
                        <a:rPr lang="en-US" sz="2000" dirty="0">
                          <a:effectLst/>
                        </a:rPr>
                        <a:t> black</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 </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-0.134***</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-0.141***</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3224080821"/>
                  </a:ext>
                </a:extLst>
              </a:tr>
              <a:tr h="356573">
                <a:tc>
                  <a:txBody>
                    <a:bodyPr/>
                    <a:lstStyle/>
                    <a:p>
                      <a:pPr>
                        <a:lnSpc>
                          <a:spcPct val="107000"/>
                        </a:lnSpc>
                        <a:spcAft>
                          <a:spcPts val="0"/>
                        </a:spcAft>
                      </a:pPr>
                      <a:r>
                        <a:rPr lang="en-US" sz="2000" dirty="0">
                          <a:effectLst/>
                        </a:rPr>
                        <a:t>  </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(0.048)</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(0.049)</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4163856269"/>
                  </a:ext>
                </a:extLst>
              </a:tr>
              <a:tr h="356573">
                <a:tc>
                  <a:txBody>
                    <a:bodyPr/>
                    <a:lstStyle/>
                    <a:p>
                      <a:pPr>
                        <a:lnSpc>
                          <a:spcPct val="107000"/>
                        </a:lnSpc>
                        <a:spcAft>
                          <a:spcPts val="0"/>
                        </a:spcAft>
                      </a:pPr>
                      <a:r>
                        <a:rPr lang="en-US" sz="2000">
                          <a:effectLst/>
                        </a:rPr>
                        <a:t> hisp</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0.017</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0.010</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69255791"/>
                  </a:ext>
                </a:extLst>
              </a:tr>
              <a:tr h="356573">
                <a:tc>
                  <a:txBody>
                    <a:bodyPr/>
                    <a:lstStyle/>
                    <a:p>
                      <a:pPr>
                        <a:lnSpc>
                          <a:spcPct val="107000"/>
                        </a:lnSpc>
                        <a:spcAft>
                          <a:spcPts val="0"/>
                        </a:spcAft>
                      </a:pPr>
                      <a:r>
                        <a:rPr lang="en-US" sz="2000" dirty="0">
                          <a:effectLst/>
                        </a:rPr>
                        <a:t>  </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(0.043)</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(0.042)</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4146026720"/>
                  </a:ext>
                </a:extLst>
              </a:tr>
              <a:tr h="356573">
                <a:tc>
                  <a:txBody>
                    <a:bodyPr/>
                    <a:lstStyle/>
                    <a:p>
                      <a:pPr>
                        <a:lnSpc>
                          <a:spcPct val="107000"/>
                        </a:lnSpc>
                        <a:spcAft>
                          <a:spcPts val="0"/>
                        </a:spcAft>
                      </a:pPr>
                      <a:r>
                        <a:rPr lang="en-US" sz="2000">
                          <a:effectLst/>
                        </a:rPr>
                        <a:t> union</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0.084***</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0.111***</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0.084***</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1659468379"/>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(0.019)</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(0.018)</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(0.019)</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602606041"/>
                  </a:ext>
                </a:extLst>
              </a:tr>
              <a:tr h="356573">
                <a:tc>
                  <a:txBody>
                    <a:bodyPr/>
                    <a:lstStyle/>
                    <a:p>
                      <a:pPr>
                        <a:lnSpc>
                          <a:spcPct val="107000"/>
                        </a:lnSpc>
                        <a:spcAft>
                          <a:spcPts val="0"/>
                        </a:spcAft>
                      </a:pPr>
                      <a:r>
                        <a:rPr lang="en-US" sz="2000" dirty="0">
                          <a:effectLst/>
                        </a:rPr>
                        <a:t> married</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0.061***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0.076***</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0.061***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3782242734"/>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(0.018)</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(0.017)</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(0.018)</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1833310214"/>
                  </a:ext>
                </a:extLst>
              </a:tr>
              <a:tr h="356573">
                <a:tc>
                  <a:txBody>
                    <a:bodyPr/>
                    <a:lstStyle/>
                    <a:p>
                      <a:pPr>
                        <a:lnSpc>
                          <a:spcPct val="107000"/>
                        </a:lnSpc>
                        <a:spcAft>
                          <a:spcPts val="0"/>
                        </a:spcAft>
                      </a:pPr>
                      <a:r>
                        <a:rPr lang="en-US" sz="2000">
                          <a:effectLst/>
                        </a:rPr>
                        <a:t> exper</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0.060***</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0.033***</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0.028**</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565264355"/>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(0.003)</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083436139"/>
                  </a:ext>
                </a:extLst>
              </a:tr>
              <a:tr h="356573">
                <a:tc>
                  <a:txBody>
                    <a:bodyPr/>
                    <a:lstStyle/>
                    <a:p>
                      <a:pPr>
                        <a:lnSpc>
                          <a:spcPct val="107000"/>
                        </a:lnSpc>
                        <a:spcAft>
                          <a:spcPts val="0"/>
                        </a:spcAft>
                      </a:pPr>
                      <a:r>
                        <a:rPr lang="en-US" sz="2000">
                          <a:effectLst/>
                        </a:rPr>
                        <a:t> yeart</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0.026**</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0.032***</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1012027929"/>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(0.011)</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(0.012)</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3298711313"/>
                  </a:ext>
                </a:extLst>
              </a:tr>
              <a:tr h="356573">
                <a:tc>
                  <a:txBody>
                    <a:bodyPr/>
                    <a:lstStyle/>
                    <a:p>
                      <a:pPr>
                        <a:lnSpc>
                          <a:spcPct val="107000"/>
                        </a:lnSpc>
                        <a:spcAft>
                          <a:spcPts val="0"/>
                        </a:spcAft>
                      </a:pPr>
                      <a:r>
                        <a:rPr lang="en-US" sz="2000">
                          <a:effectLst/>
                        </a:rPr>
                        <a:t> educt</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0.095***</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0.091***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798618834"/>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(0.011)</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(0.011)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359255113"/>
                  </a:ext>
                </a:extLst>
              </a:tr>
              <a:tr h="356573">
                <a:tc>
                  <a:txBody>
                    <a:bodyPr/>
                    <a:lstStyle/>
                    <a:p>
                      <a:pPr>
                        <a:lnSpc>
                          <a:spcPct val="107000"/>
                        </a:lnSpc>
                        <a:spcAft>
                          <a:spcPts val="0"/>
                        </a:spcAft>
                      </a:pPr>
                      <a:r>
                        <a:rPr lang="en-US" sz="2000">
                          <a:effectLst/>
                        </a:rPr>
                        <a:t> mn_union</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0.175***</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377415081"/>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(0.050)</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791765817"/>
                  </a:ext>
                </a:extLst>
              </a:tr>
              <a:tr h="356573">
                <a:tc>
                  <a:txBody>
                    <a:bodyPr/>
                    <a:lstStyle/>
                    <a:p>
                      <a:pPr>
                        <a:lnSpc>
                          <a:spcPct val="107000"/>
                        </a:lnSpc>
                        <a:spcAft>
                          <a:spcPts val="0"/>
                        </a:spcAft>
                      </a:pPr>
                      <a:r>
                        <a:rPr lang="en-US" sz="2000">
                          <a:effectLst/>
                        </a:rPr>
                        <a:t> mn_married</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0.081*</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1847805711"/>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(0.045)</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603405058"/>
                  </a:ext>
                </a:extLst>
              </a:tr>
              <a:tr h="356573">
                <a:tc>
                  <a:txBody>
                    <a:bodyPr/>
                    <a:lstStyle/>
                    <a:p>
                      <a:pPr>
                        <a:lnSpc>
                          <a:spcPct val="107000"/>
                        </a:lnSpc>
                        <a:spcAft>
                          <a:spcPts val="0"/>
                        </a:spcAft>
                      </a:pPr>
                      <a:r>
                        <a:rPr lang="en-US" sz="2000">
                          <a:effectLst/>
                        </a:rPr>
                        <a:t> _cons</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1.212***</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1.317***</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1.267***</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350085492"/>
                  </a:ext>
                </a:extLst>
              </a:tr>
              <a:tr h="356573">
                <a:tc>
                  <a:txBody>
                    <a:bodyPr/>
                    <a:lstStyle/>
                    <a:p>
                      <a:pPr>
                        <a:lnSpc>
                          <a:spcPct val="107000"/>
                        </a:lnSpc>
                        <a:spcAft>
                          <a:spcPts val="0"/>
                        </a:spcAft>
                      </a:pPr>
                      <a:r>
                        <a:rPr lang="en-US" sz="2000">
                          <a:effectLst/>
                        </a:rPr>
                        <a:t>  </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(0.017)</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(0.037)</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(0.040)</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3848343364"/>
                  </a:ext>
                </a:extLst>
              </a:tr>
              <a:tr h="356573">
                <a:tc>
                  <a:txBody>
                    <a:bodyPr/>
                    <a:lstStyle/>
                    <a:p>
                      <a:pPr>
                        <a:lnSpc>
                          <a:spcPct val="107000"/>
                        </a:lnSpc>
                        <a:spcAft>
                          <a:spcPts val="0"/>
                        </a:spcAft>
                      </a:pPr>
                      <a:r>
                        <a:rPr lang="en-US" sz="2000">
                          <a:effectLst/>
                        </a:rPr>
                        <a:t>sigma_u</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.40</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.32</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.32</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1285875481"/>
                  </a:ext>
                </a:extLst>
              </a:tr>
              <a:tr h="356573">
                <a:tc>
                  <a:txBody>
                    <a:bodyPr/>
                    <a:lstStyle/>
                    <a:p>
                      <a:pPr>
                        <a:lnSpc>
                          <a:spcPct val="107000"/>
                        </a:lnSpc>
                        <a:spcAft>
                          <a:spcPts val="0"/>
                        </a:spcAft>
                      </a:pPr>
                      <a:r>
                        <a:rPr lang="en-US" sz="2000">
                          <a:effectLst/>
                        </a:rPr>
                        <a:t>sigma_e</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.35</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.35</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.35</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3062003455"/>
                  </a:ext>
                </a:extLst>
              </a:tr>
              <a:tr h="356573">
                <a:tc>
                  <a:txBody>
                    <a:bodyPr/>
                    <a:lstStyle/>
                    <a:p>
                      <a:pPr>
                        <a:lnSpc>
                          <a:spcPct val="107000"/>
                        </a:lnSpc>
                        <a:spcAft>
                          <a:spcPts val="0"/>
                        </a:spcAft>
                      </a:pPr>
                      <a:r>
                        <a:rPr lang="en-US" sz="2000">
                          <a:effectLst/>
                        </a:rPr>
                        <a:t>rho</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.57</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.46</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.46</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757170585"/>
                  </a:ext>
                </a:extLst>
              </a:tr>
              <a:tr h="356573">
                <a:tc>
                  <a:txBody>
                    <a:bodyPr/>
                    <a:lstStyle/>
                    <a:p>
                      <a:pPr>
                        <a:lnSpc>
                          <a:spcPct val="107000"/>
                        </a:lnSpc>
                        <a:spcAft>
                          <a:spcPts val="0"/>
                        </a:spcAft>
                      </a:pPr>
                      <a:r>
                        <a:rPr lang="en-US" sz="2000">
                          <a:effectLst/>
                        </a:rPr>
                        <a:t> Obs.</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4360</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a:effectLst/>
                        </a:rPr>
                        <a:t>4360</a:t>
                      </a:r>
                      <a:endParaRPr lang="en-GB"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a:txBody>
                    <a:bodyPr/>
                    <a:lstStyle/>
                    <a:p>
                      <a:pPr algn="ctr">
                        <a:lnSpc>
                          <a:spcPct val="107000"/>
                        </a:lnSpc>
                        <a:spcAft>
                          <a:spcPts val="0"/>
                        </a:spcAft>
                      </a:pPr>
                      <a:r>
                        <a:rPr lang="en-US" sz="2000" dirty="0">
                          <a:effectLst/>
                        </a:rPr>
                        <a:t>4360</a:t>
                      </a:r>
                      <a:endParaRPr lang="en-GB"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extLst>
                  <a:ext uri="{0D108BD9-81ED-4DB2-BD59-A6C34878D82A}">
                    <a16:rowId xmlns:a16="http://schemas.microsoft.com/office/drawing/2014/main" val="2807085940"/>
                  </a:ext>
                </a:extLst>
              </a:tr>
              <a:tr h="243816">
                <a:tc gridSpan="4">
                  <a:txBody>
                    <a:bodyPr/>
                    <a:lstStyle/>
                    <a:p>
                      <a:pPr>
                        <a:lnSpc>
                          <a:spcPct val="107000"/>
                        </a:lnSpc>
                        <a:spcAft>
                          <a:spcPts val="0"/>
                        </a:spcAft>
                      </a:pPr>
                      <a:r>
                        <a:rPr lang="en-US" sz="1000" dirty="0">
                          <a:effectLst/>
                        </a:rPr>
                        <a:t> </a:t>
                      </a:r>
                      <a:endParaRPr lang="en-GB"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90245572"/>
                  </a:ext>
                </a:extLst>
              </a:tr>
              <a:tr h="271519">
                <a:tc gridSpan="4">
                  <a:txBody>
                    <a:bodyPr/>
                    <a:lstStyle/>
                    <a:p>
                      <a:pPr>
                        <a:lnSpc>
                          <a:spcPct val="107000"/>
                        </a:lnSpc>
                        <a:spcAft>
                          <a:spcPts val="0"/>
                        </a:spcAft>
                      </a:pPr>
                      <a:r>
                        <a:rPr lang="en-US" sz="1400" dirty="0">
                          <a:solidFill>
                            <a:schemeClr val="bg2"/>
                          </a:solidFill>
                          <a:effectLst/>
                        </a:rPr>
                        <a:t>Standard errors are in parenthesis </a:t>
                      </a:r>
                      <a:endParaRPr lang="en-GB" sz="1400" dirty="0">
                        <a:solidFill>
                          <a:schemeClr val="bg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91412919"/>
                  </a:ext>
                </a:extLst>
              </a:tr>
              <a:tr h="286752">
                <a:tc gridSpan="4">
                  <a:txBody>
                    <a:bodyPr/>
                    <a:lstStyle/>
                    <a:p>
                      <a:pPr>
                        <a:lnSpc>
                          <a:spcPct val="107000"/>
                        </a:lnSpc>
                        <a:spcAft>
                          <a:spcPts val="0"/>
                        </a:spcAft>
                      </a:pPr>
                      <a:r>
                        <a:rPr lang="en-US" sz="1400" dirty="0">
                          <a:solidFill>
                            <a:schemeClr val="bg2"/>
                          </a:solidFill>
                          <a:effectLst/>
                        </a:rPr>
                        <a:t>*** p&lt;0.01, ** p&lt;0.05, * p&lt;0.1 </a:t>
                      </a:r>
                      <a:endParaRPr lang="en-GB" sz="1400" dirty="0">
                        <a:solidFill>
                          <a:schemeClr val="bg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2130" marR="4213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13819409"/>
                  </a:ext>
                </a:extLst>
              </a:tr>
            </a:tbl>
          </a:graphicData>
        </a:graphic>
      </p:graphicFrame>
      <p:sp>
        <p:nvSpPr>
          <p:cNvPr id="20" name="Rectangle 19">
            <a:extLst>
              <a:ext uri="{FF2B5EF4-FFF2-40B4-BE49-F238E27FC236}">
                <a16:creationId xmlns:a16="http://schemas.microsoft.com/office/drawing/2014/main" id="{D36314E7-CA31-47B7-B931-FD3733CB9060}"/>
              </a:ext>
            </a:extLst>
          </p:cNvPr>
          <p:cNvSpPr/>
          <p:nvPr/>
        </p:nvSpPr>
        <p:spPr>
          <a:xfrm>
            <a:off x="5097340" y="2229216"/>
            <a:ext cx="1146298" cy="23475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6815EC1B-6440-4B10-AF57-513B385C0046}"/>
              </a:ext>
            </a:extLst>
          </p:cNvPr>
          <p:cNvSpPr/>
          <p:nvPr/>
        </p:nvSpPr>
        <p:spPr>
          <a:xfrm>
            <a:off x="10280349" y="2319704"/>
            <a:ext cx="1146298" cy="21665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3D8B024F-9D9C-4C80-8902-D37319A4DA6F}"/>
              </a:ext>
            </a:extLst>
          </p:cNvPr>
          <p:cNvSpPr/>
          <p:nvPr/>
        </p:nvSpPr>
        <p:spPr>
          <a:xfrm>
            <a:off x="10133831" y="3728169"/>
            <a:ext cx="1439333" cy="150120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861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756502F-A572-4865-A87C-ABB332EE9132}"/>
              </a:ext>
            </a:extLst>
          </p:cNvPr>
          <p:cNvSpPr txBox="1">
            <a:spLocks/>
          </p:cNvSpPr>
          <p:nvPr/>
        </p:nvSpPr>
        <p:spPr>
          <a:xfrm>
            <a:off x="342184" y="1880679"/>
            <a:ext cx="13880575" cy="1484799"/>
          </a:xfrm>
          <a:prstGeom prst="rect">
            <a:avLst/>
          </a:prstGeom>
        </p:spPr>
        <p:txBody>
          <a:bodyPr/>
          <a:lst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a:lstStyle>
          <a:p>
            <a:r>
              <a:rPr lang="en-GB" dirty="0">
                <a:solidFill>
                  <a:schemeClr val="accent2">
                    <a:lumMod val="75000"/>
                  </a:schemeClr>
                </a:solidFill>
                <a:highlight>
                  <a:srgbClr val="00FFFF"/>
                </a:highlight>
              </a:rPr>
              <a:t>Which approach?</a:t>
            </a:r>
          </a:p>
        </p:txBody>
      </p:sp>
      <p:sp>
        <p:nvSpPr>
          <p:cNvPr id="4" name="Content Placeholder 2">
            <a:extLst>
              <a:ext uri="{FF2B5EF4-FFF2-40B4-BE49-F238E27FC236}">
                <a16:creationId xmlns:a16="http://schemas.microsoft.com/office/drawing/2014/main" id="{30C6273A-6500-4EA4-BAE3-98012C910B15}"/>
              </a:ext>
            </a:extLst>
          </p:cNvPr>
          <p:cNvSpPr txBox="1">
            <a:spLocks/>
          </p:cNvSpPr>
          <p:nvPr/>
        </p:nvSpPr>
        <p:spPr>
          <a:xfrm>
            <a:off x="-12421" y="2859549"/>
            <a:ext cx="16549441" cy="6479004"/>
          </a:xfrm>
          <a:prstGeom prst="rect">
            <a:avLst/>
          </a:prstGeom>
        </p:spPr>
        <p:txBody>
          <a:bodyPr vert="horz" lIns="91440" tIns="45720" rIns="91440" bIns="45720" rtlCol="0">
            <a:normAutofit fontScale="85000" lnSpcReduction="20000"/>
          </a:bodyPr>
          <a:lstStyle>
            <a:lvl1pPr marL="0" indent="0" algn="ctr" defTabSz="1371600" rtl="0" eaLnBrk="1" latinLnBrk="0" hangingPunct="1">
              <a:lnSpc>
                <a:spcPct val="90000"/>
              </a:lnSpc>
              <a:spcBef>
                <a:spcPts val="1500"/>
              </a:spcBef>
              <a:buFont typeface="Arial" panose="020B0604020202020204" pitchFamily="34" charset="0"/>
              <a:buNone/>
              <a:defRPr sz="3600" kern="1200">
                <a:solidFill>
                  <a:schemeClr val="bg1"/>
                </a:solidFill>
                <a:latin typeface="+mn-lt"/>
                <a:ea typeface="+mn-ea"/>
                <a:cs typeface="+mn-cs"/>
              </a:defRPr>
            </a:lvl1pPr>
            <a:lvl2pPr marL="685800" indent="0" algn="ctr" defTabSz="1371600" rtl="0" eaLnBrk="1" latinLnBrk="0" hangingPunct="1">
              <a:lnSpc>
                <a:spcPct val="90000"/>
              </a:lnSpc>
              <a:spcBef>
                <a:spcPts val="750"/>
              </a:spcBef>
              <a:buFont typeface="Arial" panose="020B0604020202020204" pitchFamily="34" charset="0"/>
              <a:buNone/>
              <a:defRPr sz="3000" kern="1200">
                <a:solidFill>
                  <a:schemeClr val="tx1"/>
                </a:solidFill>
                <a:latin typeface="+mn-lt"/>
                <a:ea typeface="+mn-ea"/>
                <a:cs typeface="+mn-cs"/>
              </a:defRPr>
            </a:lvl2pPr>
            <a:lvl3pPr marL="1371600" indent="0" algn="ctr" defTabSz="1371600" rtl="0" eaLnBrk="1" latinLnBrk="0" hangingPunct="1">
              <a:lnSpc>
                <a:spcPct val="90000"/>
              </a:lnSpc>
              <a:spcBef>
                <a:spcPts val="750"/>
              </a:spcBef>
              <a:buFont typeface="Arial" panose="020B0604020202020204" pitchFamily="34" charset="0"/>
              <a:buNone/>
              <a:defRPr sz="2700" kern="1200">
                <a:solidFill>
                  <a:schemeClr val="tx1"/>
                </a:solidFill>
                <a:latin typeface="+mn-lt"/>
                <a:ea typeface="+mn-ea"/>
                <a:cs typeface="+mn-cs"/>
              </a:defRPr>
            </a:lvl3pPr>
            <a:lvl4pPr marL="2057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4pPr>
            <a:lvl5pPr marL="27432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5pPr>
            <a:lvl6pPr marL="34290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8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8006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6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pPr algn="l"/>
            <a:endParaRPr lang="en-GB" dirty="0">
              <a:solidFill>
                <a:schemeClr val="bg2"/>
              </a:solidFill>
            </a:endParaRPr>
          </a:p>
          <a:p>
            <a:pPr algn="l"/>
            <a:r>
              <a:rPr lang="en-GB" dirty="0">
                <a:solidFill>
                  <a:schemeClr val="bg2"/>
                </a:solidFill>
              </a:rPr>
              <a:t>Classically, in econometrics the preference is for a FE approach, </a:t>
            </a:r>
          </a:p>
          <a:p>
            <a:pPr algn="l"/>
            <a:r>
              <a:rPr lang="en-GB" dirty="0">
                <a:solidFill>
                  <a:schemeClr val="bg2"/>
                </a:solidFill>
              </a:rPr>
              <a:t>E.g. Allison (2009)</a:t>
            </a:r>
          </a:p>
          <a:p>
            <a:pPr lvl="1" algn="l"/>
            <a:r>
              <a:rPr lang="en-GB" dirty="0">
                <a:solidFill>
                  <a:schemeClr val="bg2"/>
                </a:solidFill>
              </a:rPr>
              <a:t>Individual-level variation is likely to be correlated with the unobserved characteristics of individuals </a:t>
            </a:r>
          </a:p>
          <a:p>
            <a:pPr lvl="1" algn="l"/>
            <a:r>
              <a:rPr lang="en-GB" dirty="0" err="1">
                <a:solidFill>
                  <a:schemeClr val="bg2"/>
                </a:solidFill>
              </a:rPr>
              <a:t>Partialling</a:t>
            </a:r>
            <a:r>
              <a:rPr lang="en-GB" dirty="0">
                <a:solidFill>
                  <a:schemeClr val="bg2"/>
                </a:solidFill>
              </a:rPr>
              <a:t> out the contaminated variation produces approximately unbiased estimates</a:t>
            </a:r>
          </a:p>
          <a:p>
            <a:pPr lvl="1" algn="l"/>
            <a:r>
              <a:rPr lang="en-GB" dirty="0">
                <a:solidFill>
                  <a:schemeClr val="bg2"/>
                </a:solidFill>
              </a:rPr>
              <a:t>Trade off efficiency for consistency</a:t>
            </a:r>
          </a:p>
          <a:p>
            <a:pPr lvl="1" algn="l"/>
            <a:endParaRPr lang="en-GB" dirty="0">
              <a:solidFill>
                <a:schemeClr val="bg2"/>
              </a:solidFill>
            </a:endParaRPr>
          </a:p>
          <a:p>
            <a:pPr marL="57150" algn="l"/>
            <a:endParaRPr lang="en-GB" dirty="0">
              <a:solidFill>
                <a:schemeClr val="bg2"/>
              </a:solidFill>
            </a:endParaRPr>
          </a:p>
          <a:p>
            <a:pPr marL="57150" algn="l"/>
            <a:r>
              <a:rPr lang="en-GB" dirty="0">
                <a:solidFill>
                  <a:schemeClr val="bg2"/>
                </a:solidFill>
              </a:rPr>
              <a:t>By contrast Bell et al. (2019) argue that:</a:t>
            </a:r>
          </a:p>
          <a:p>
            <a:pPr lvl="1" algn="l"/>
            <a:r>
              <a:rPr lang="en-GB" i="1" dirty="0">
                <a:solidFill>
                  <a:schemeClr val="bg2"/>
                </a:solidFill>
              </a:rPr>
              <a:t>‘A well-specified RE model provides everything that FE provides and more, making it the superior method’		</a:t>
            </a:r>
          </a:p>
          <a:p>
            <a:pPr lvl="1" algn="l"/>
            <a:r>
              <a:rPr lang="en-GB" i="1" dirty="0">
                <a:solidFill>
                  <a:schemeClr val="bg2"/>
                </a:solidFill>
              </a:rPr>
              <a:t>‘FE models can say nothing about relationships with independent variables that do not change over time—only about deviations from the mean over time. FE models therefore “throw away important and useful information about the relation between the explanatory and the explained variables in a panel” (</a:t>
            </a:r>
            <a:r>
              <a:rPr lang="en-GB" i="1" dirty="0" err="1">
                <a:solidFill>
                  <a:schemeClr val="bg2"/>
                </a:solidFill>
              </a:rPr>
              <a:t>Nerlove</a:t>
            </a:r>
            <a:r>
              <a:rPr lang="en-GB" i="1" dirty="0">
                <a:solidFill>
                  <a:schemeClr val="bg2"/>
                </a:solidFill>
              </a:rPr>
              <a:t> 2005, p. 20).</a:t>
            </a:r>
          </a:p>
        </p:txBody>
      </p:sp>
    </p:spTree>
    <p:extLst>
      <p:ext uri="{BB962C8B-B14F-4D97-AF65-F5344CB8AC3E}">
        <p14:creationId xmlns:p14="http://schemas.microsoft.com/office/powerpoint/2010/main" val="242011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9D010DC-A065-4038-A360-042B9EF95798}"/>
              </a:ext>
            </a:extLst>
          </p:cNvPr>
          <p:cNvSpPr txBox="1">
            <a:spLocks/>
          </p:cNvSpPr>
          <p:nvPr/>
        </p:nvSpPr>
        <p:spPr>
          <a:xfrm>
            <a:off x="463326" y="2184151"/>
            <a:ext cx="15013114" cy="1752182"/>
          </a:xfrm>
          <a:prstGeom prst="rect">
            <a:avLst/>
          </a:prstGeom>
        </p:spPr>
        <p:txBody>
          <a:bodyPr/>
          <a:lst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a:lstStyle>
          <a:p>
            <a:r>
              <a:rPr lang="en-GB" dirty="0">
                <a:solidFill>
                  <a:schemeClr val="accent2">
                    <a:lumMod val="75000"/>
                  </a:schemeClr>
                </a:solidFill>
                <a:highlight>
                  <a:srgbClr val="00FFFF"/>
                </a:highlight>
              </a:rPr>
              <a:t>Recommendations</a:t>
            </a:r>
          </a:p>
        </p:txBody>
      </p:sp>
      <p:sp>
        <p:nvSpPr>
          <p:cNvPr id="4" name="Content Placeholder 2">
            <a:extLst>
              <a:ext uri="{FF2B5EF4-FFF2-40B4-BE49-F238E27FC236}">
                <a16:creationId xmlns:a16="http://schemas.microsoft.com/office/drawing/2014/main" id="{C14C2EF7-2A92-413A-BF98-2FED59083A45}"/>
              </a:ext>
            </a:extLst>
          </p:cNvPr>
          <p:cNvSpPr txBox="1">
            <a:spLocks/>
          </p:cNvSpPr>
          <p:nvPr/>
        </p:nvSpPr>
        <p:spPr>
          <a:xfrm>
            <a:off x="463324" y="3373066"/>
            <a:ext cx="16657357" cy="6043308"/>
          </a:xfrm>
          <a:prstGeom prst="rect">
            <a:avLst/>
          </a:prstGeom>
        </p:spPr>
        <p:txBody>
          <a:bodyPr vert="horz" lIns="91440" tIns="45720" rIns="91440" bIns="45720" rtlCol="0">
            <a:normAutofit lnSpcReduction="10000"/>
          </a:bodyPr>
          <a:lstStyle>
            <a:lvl1pPr marL="0" indent="0" algn="ctr" defTabSz="1371600" rtl="0" eaLnBrk="1" latinLnBrk="0" hangingPunct="1">
              <a:lnSpc>
                <a:spcPct val="90000"/>
              </a:lnSpc>
              <a:spcBef>
                <a:spcPts val="1500"/>
              </a:spcBef>
              <a:buFont typeface="Arial" panose="020B0604020202020204" pitchFamily="34" charset="0"/>
              <a:buNone/>
              <a:defRPr sz="3600" kern="1200">
                <a:solidFill>
                  <a:schemeClr val="bg1"/>
                </a:solidFill>
                <a:latin typeface="+mn-lt"/>
                <a:ea typeface="+mn-ea"/>
                <a:cs typeface="+mn-cs"/>
              </a:defRPr>
            </a:lvl1pPr>
            <a:lvl2pPr marL="685800" indent="0" algn="ctr" defTabSz="1371600" rtl="0" eaLnBrk="1" latinLnBrk="0" hangingPunct="1">
              <a:lnSpc>
                <a:spcPct val="90000"/>
              </a:lnSpc>
              <a:spcBef>
                <a:spcPts val="750"/>
              </a:spcBef>
              <a:buFont typeface="Arial" panose="020B0604020202020204" pitchFamily="34" charset="0"/>
              <a:buNone/>
              <a:defRPr sz="3000" kern="1200">
                <a:solidFill>
                  <a:schemeClr val="tx1"/>
                </a:solidFill>
                <a:latin typeface="+mn-lt"/>
                <a:ea typeface="+mn-ea"/>
                <a:cs typeface="+mn-cs"/>
              </a:defRPr>
            </a:lvl2pPr>
            <a:lvl3pPr marL="1371600" indent="0" algn="ctr" defTabSz="1371600" rtl="0" eaLnBrk="1" latinLnBrk="0" hangingPunct="1">
              <a:lnSpc>
                <a:spcPct val="90000"/>
              </a:lnSpc>
              <a:spcBef>
                <a:spcPts val="750"/>
              </a:spcBef>
              <a:buFont typeface="Arial" panose="020B0604020202020204" pitchFamily="34" charset="0"/>
              <a:buNone/>
              <a:defRPr sz="2700" kern="1200">
                <a:solidFill>
                  <a:schemeClr val="tx1"/>
                </a:solidFill>
                <a:latin typeface="+mn-lt"/>
                <a:ea typeface="+mn-ea"/>
                <a:cs typeface="+mn-cs"/>
              </a:defRPr>
            </a:lvl3pPr>
            <a:lvl4pPr marL="2057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4pPr>
            <a:lvl5pPr marL="27432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5pPr>
            <a:lvl6pPr marL="34290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6pPr>
            <a:lvl7pPr marL="41148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7pPr>
            <a:lvl8pPr marL="48006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8pPr>
            <a:lvl9pPr marL="5486400" indent="0" algn="ctr" defTabSz="1371600" rtl="0" eaLnBrk="1" latinLnBrk="0" hangingPunct="1">
              <a:lnSpc>
                <a:spcPct val="90000"/>
              </a:lnSpc>
              <a:spcBef>
                <a:spcPts val="750"/>
              </a:spcBef>
              <a:buFont typeface="Arial" panose="020B0604020202020204" pitchFamily="34" charset="0"/>
              <a:buNone/>
              <a:defRPr sz="2400" kern="1200">
                <a:solidFill>
                  <a:schemeClr val="tx1"/>
                </a:solidFill>
                <a:latin typeface="+mn-lt"/>
                <a:ea typeface="+mn-ea"/>
                <a:cs typeface="+mn-cs"/>
              </a:defRPr>
            </a:lvl9pPr>
          </a:lstStyle>
          <a:p>
            <a:pPr algn="l"/>
            <a:r>
              <a:rPr lang="en-GB" sz="4000" dirty="0">
                <a:solidFill>
                  <a:schemeClr val="bg2"/>
                </a:solidFill>
              </a:rPr>
              <a:t>Think about what you want to know, substantively </a:t>
            </a:r>
          </a:p>
          <a:p>
            <a:pPr lvl="1" algn="l"/>
            <a:r>
              <a:rPr lang="en-GB" sz="3600" dirty="0">
                <a:solidFill>
                  <a:schemeClr val="bg2"/>
                </a:solidFill>
              </a:rPr>
              <a:t>Are you interested in the between effects or within and between associations?</a:t>
            </a:r>
          </a:p>
          <a:p>
            <a:pPr lvl="1" algn="l"/>
            <a:r>
              <a:rPr lang="en-GB" sz="3600" dirty="0">
                <a:solidFill>
                  <a:schemeClr val="bg2"/>
                </a:solidFill>
              </a:rPr>
              <a:t>Are you interested in time invariant associations?</a:t>
            </a:r>
          </a:p>
          <a:p>
            <a:pPr lvl="1" algn="l"/>
            <a:endParaRPr lang="en-GB" sz="3600" dirty="0">
              <a:solidFill>
                <a:schemeClr val="bg2"/>
              </a:solidFill>
            </a:endParaRPr>
          </a:p>
          <a:p>
            <a:pPr algn="l"/>
            <a:r>
              <a:rPr lang="en-GB" sz="4000" dirty="0">
                <a:solidFill>
                  <a:schemeClr val="bg2"/>
                </a:solidFill>
              </a:rPr>
              <a:t>Sensitivity analysis</a:t>
            </a:r>
          </a:p>
          <a:p>
            <a:pPr lvl="1" algn="l"/>
            <a:r>
              <a:rPr lang="en-GB" sz="3600" dirty="0">
                <a:solidFill>
                  <a:schemeClr val="bg2"/>
                </a:solidFill>
              </a:rPr>
              <a:t>Try differing specifications </a:t>
            </a:r>
          </a:p>
          <a:p>
            <a:pPr lvl="1" algn="l"/>
            <a:r>
              <a:rPr lang="en-GB" sz="3600" dirty="0">
                <a:solidFill>
                  <a:schemeClr val="bg2"/>
                </a:solidFill>
              </a:rPr>
              <a:t>Report on alternative models </a:t>
            </a:r>
          </a:p>
          <a:p>
            <a:pPr lvl="1" algn="l"/>
            <a:endParaRPr lang="en-GB" sz="3600" dirty="0">
              <a:solidFill>
                <a:schemeClr val="bg2"/>
              </a:solidFill>
            </a:endParaRPr>
          </a:p>
          <a:p>
            <a:pPr algn="l"/>
            <a:r>
              <a:rPr lang="en-GB" sz="4000" dirty="0">
                <a:solidFill>
                  <a:schemeClr val="bg2"/>
                </a:solidFill>
              </a:rPr>
              <a:t>Ultimately, provide a robust and considered explanation for the approach you choose</a:t>
            </a:r>
          </a:p>
        </p:txBody>
      </p:sp>
    </p:spTree>
    <p:extLst>
      <p:ext uri="{BB962C8B-B14F-4D97-AF65-F5344CB8AC3E}">
        <p14:creationId xmlns:p14="http://schemas.microsoft.com/office/powerpoint/2010/main" val="4203272980"/>
      </p:ext>
    </p:extLst>
  </p:cSld>
  <p:clrMapOvr>
    <a:masterClrMapping/>
  </p:clrMapOvr>
</p:sld>
</file>

<file path=ppt/theme/theme1.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1250</TotalTime>
  <Words>956</Words>
  <Application>Microsoft Office PowerPoint</Application>
  <PresentationFormat>Custom</PresentationFormat>
  <Paragraphs>237</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 Math</vt:lpstr>
      <vt:lpstr>Courier New</vt:lpstr>
      <vt:lpstr>STIX-Regular</vt:lpstr>
      <vt:lpstr>Office Theme</vt:lpstr>
      <vt:lpstr> A comparison of fixed and random effects using Stata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Blunt</dc:creator>
  <cp:lastModifiedBy>Gil Dekel</cp:lastModifiedBy>
  <cp:revision>55</cp:revision>
  <dcterms:created xsi:type="dcterms:W3CDTF">2020-05-12T14:44:09Z</dcterms:created>
  <dcterms:modified xsi:type="dcterms:W3CDTF">2023-12-19T18:03:57Z</dcterms:modified>
</cp:coreProperties>
</file>